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notesMasterIdLst>
    <p:notesMasterId r:id="rId44"/>
  </p:notesMasterIdLst>
  <p:handoutMasterIdLst>
    <p:handoutMasterId r:id="rId45"/>
  </p:handoutMasterIdLst>
  <p:sldIdLst>
    <p:sldId id="258" r:id="rId2"/>
    <p:sldId id="326" r:id="rId3"/>
    <p:sldId id="433" r:id="rId4"/>
    <p:sldId id="432" r:id="rId5"/>
    <p:sldId id="434" r:id="rId6"/>
    <p:sldId id="435" r:id="rId7"/>
    <p:sldId id="280" r:id="rId8"/>
    <p:sldId id="362" r:id="rId9"/>
    <p:sldId id="322" r:id="rId10"/>
    <p:sldId id="363" r:id="rId11"/>
    <p:sldId id="320" r:id="rId12"/>
    <p:sldId id="283" r:id="rId13"/>
    <p:sldId id="328" r:id="rId14"/>
    <p:sldId id="416" r:id="rId15"/>
    <p:sldId id="286" r:id="rId16"/>
    <p:sldId id="287" r:id="rId17"/>
    <p:sldId id="289" r:id="rId18"/>
    <p:sldId id="297" r:id="rId19"/>
    <p:sldId id="430" r:id="rId20"/>
    <p:sldId id="350" r:id="rId21"/>
    <p:sldId id="346" r:id="rId22"/>
    <p:sldId id="334" r:id="rId23"/>
    <p:sldId id="414" r:id="rId24"/>
    <p:sldId id="413" r:id="rId25"/>
    <p:sldId id="418" r:id="rId26"/>
    <p:sldId id="415" r:id="rId27"/>
    <p:sldId id="429" r:id="rId28"/>
    <p:sldId id="358" r:id="rId29"/>
    <p:sldId id="359" r:id="rId30"/>
    <p:sldId id="436" r:id="rId31"/>
    <p:sldId id="437" r:id="rId32"/>
    <p:sldId id="438" r:id="rId33"/>
    <p:sldId id="431" r:id="rId34"/>
    <p:sldId id="420" r:id="rId35"/>
    <p:sldId id="347" r:id="rId36"/>
    <p:sldId id="385" r:id="rId37"/>
    <p:sldId id="386" r:id="rId38"/>
    <p:sldId id="336" r:id="rId39"/>
    <p:sldId id="337" r:id="rId40"/>
    <p:sldId id="338" r:id="rId41"/>
    <p:sldId id="339" r:id="rId42"/>
    <p:sldId id="365" r:id="rId43"/>
  </p:sldIdLst>
  <p:sldSz cx="9144000" cy="6858000" type="screen4x3"/>
  <p:notesSz cx="7315200" cy="9601200"/>
  <p:defaultTex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p:defaultTextStyle>
  <p:extLst>
    <p:ext uri="{EFAFB233-063F-42B5-8137-9DF3F51BA10A}">
      <p15:sldGuideLst xmlns:p15="http://schemas.microsoft.com/office/powerpoint/2012/main">
        <p15:guide id="1" orient="horz" pos="4027">
          <p15:clr>
            <a:srgbClr val="A4A3A4"/>
          </p15:clr>
        </p15:guide>
        <p15:guide id="2" pos="168">
          <p15:clr>
            <a:srgbClr val="A4A3A4"/>
          </p15:clr>
        </p15:guide>
        <p15:guide id="3" pos="5602">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D2FB"/>
    <a:srgbClr val="FCB94A"/>
    <a:srgbClr val="008ABF"/>
    <a:srgbClr val="808080"/>
    <a:srgbClr val="003F69"/>
    <a:srgbClr val="4D4D4D"/>
    <a:srgbClr val="00B2EF"/>
    <a:srgbClr val="FDB813"/>
    <a:srgbClr val="F04E37"/>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12" autoAdjust="0"/>
    <p:restoredTop sz="90419" autoAdjust="0"/>
  </p:normalViewPr>
  <p:slideViewPr>
    <p:cSldViewPr snapToGrid="0" showGuides="1">
      <p:cViewPr varScale="1">
        <p:scale>
          <a:sx n="68" d="100"/>
          <a:sy n="68" d="100"/>
        </p:scale>
        <p:origin x="738" y="54"/>
      </p:cViewPr>
      <p:guideLst>
        <p:guide orient="horz" pos="4027"/>
        <p:guide pos="168"/>
        <p:guide pos="5602"/>
      </p:guideLst>
    </p:cSldViewPr>
  </p:slideViewPr>
  <p:notesTextViewPr>
    <p:cViewPr>
      <p:scale>
        <a:sx n="100" d="100"/>
        <a:sy n="100" d="100"/>
      </p:scale>
      <p:origin x="0" y="0"/>
    </p:cViewPr>
  </p:notesTextViewPr>
  <p:notesViewPr>
    <p:cSldViewPr snapToGrid="0" showGuides="1">
      <p:cViewPr varScale="1">
        <p:scale>
          <a:sx n="60" d="100"/>
          <a:sy n="60" d="100"/>
        </p:scale>
        <p:origin x="-3086" y="-67"/>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789D9A-B08C-3E47-A85A-FE6C59B37312}" type="doc">
      <dgm:prSet loTypeId="urn:microsoft.com/office/officeart/2005/8/layout/vList2" loCatId="" qsTypeId="urn:microsoft.com/office/officeart/2005/8/quickstyle/simple4" qsCatId="simple" csTypeId="urn:microsoft.com/office/officeart/2005/8/colors/accent1_2" csCatId="accent1" phldr="1"/>
      <dgm:spPr/>
      <dgm:t>
        <a:bodyPr/>
        <a:lstStyle/>
        <a:p>
          <a:endParaRPr lang="en-US"/>
        </a:p>
      </dgm:t>
    </dgm:pt>
    <dgm:pt modelId="{51F2EC67-79B1-C543-B86C-15FC69CF6C01}">
      <dgm:prSet phldrT="[Text]"/>
      <dgm:spPr/>
      <dgm:t>
        <a:bodyPr/>
        <a:lstStyle/>
        <a:p>
          <a:r>
            <a:rPr lang="en-US" dirty="0" smtClean="0"/>
            <a:t>Understand your Business Goals</a:t>
          </a:r>
          <a:endParaRPr lang="en-US" dirty="0"/>
        </a:p>
      </dgm:t>
    </dgm:pt>
    <dgm:pt modelId="{4E151BE5-5005-0440-8BA4-9C5482261455}" type="parTrans" cxnId="{D11ED563-7E46-A748-A774-BE269E313A10}">
      <dgm:prSet/>
      <dgm:spPr/>
      <dgm:t>
        <a:bodyPr/>
        <a:lstStyle/>
        <a:p>
          <a:endParaRPr lang="en-US"/>
        </a:p>
      </dgm:t>
    </dgm:pt>
    <dgm:pt modelId="{1740689B-1A5B-F24D-99EC-79749E1A7167}" type="sibTrans" cxnId="{D11ED563-7E46-A748-A774-BE269E313A10}">
      <dgm:prSet/>
      <dgm:spPr/>
      <dgm:t>
        <a:bodyPr/>
        <a:lstStyle/>
        <a:p>
          <a:endParaRPr lang="en-US"/>
        </a:p>
      </dgm:t>
    </dgm:pt>
    <dgm:pt modelId="{DFD182BE-A3B6-BC44-9803-19553F21CFD7}">
      <dgm:prSet phldrT="[Text]"/>
      <dgm:spPr/>
      <dgm:t>
        <a:bodyPr/>
        <a:lstStyle/>
        <a:p>
          <a:r>
            <a:rPr lang="en-US" dirty="0" smtClean="0"/>
            <a:t>Understand the target user experience</a:t>
          </a:r>
          <a:endParaRPr lang="en-US" dirty="0"/>
        </a:p>
      </dgm:t>
    </dgm:pt>
    <dgm:pt modelId="{53513418-752A-F74C-81E4-BD37FC1E8EEF}" type="parTrans" cxnId="{FE7793CF-99A8-DD46-8643-A80B170B1AB7}">
      <dgm:prSet/>
      <dgm:spPr/>
      <dgm:t>
        <a:bodyPr/>
        <a:lstStyle/>
        <a:p>
          <a:endParaRPr lang="en-US"/>
        </a:p>
      </dgm:t>
    </dgm:pt>
    <dgm:pt modelId="{8BF6A754-5054-A44F-B6AB-C4F1BBE589A7}" type="sibTrans" cxnId="{FE7793CF-99A8-DD46-8643-A80B170B1AB7}">
      <dgm:prSet/>
      <dgm:spPr/>
      <dgm:t>
        <a:bodyPr/>
        <a:lstStyle/>
        <a:p>
          <a:endParaRPr lang="en-US"/>
        </a:p>
      </dgm:t>
    </dgm:pt>
    <dgm:pt modelId="{A747291F-7C46-FE4B-AF2E-FC8C8BA251D2}">
      <dgm:prSet phldrT="[Text]"/>
      <dgm:spPr/>
      <dgm:t>
        <a:bodyPr/>
        <a:lstStyle/>
        <a:p>
          <a:r>
            <a:rPr lang="en-US" dirty="0" smtClean="0"/>
            <a:t>Pick your services/data sources</a:t>
          </a:r>
          <a:endParaRPr lang="en-US" dirty="0"/>
        </a:p>
      </dgm:t>
    </dgm:pt>
    <dgm:pt modelId="{089E0BEE-8080-9A4A-B812-27E0CD76C5E2}" type="parTrans" cxnId="{8E6F7F41-B4BE-324B-A014-C4C6B2B15CCB}">
      <dgm:prSet/>
      <dgm:spPr/>
      <dgm:t>
        <a:bodyPr/>
        <a:lstStyle/>
        <a:p>
          <a:endParaRPr lang="en-US"/>
        </a:p>
      </dgm:t>
    </dgm:pt>
    <dgm:pt modelId="{B66BCC3D-7C51-804D-A8AE-2903956240AF}" type="sibTrans" cxnId="{8E6F7F41-B4BE-324B-A014-C4C6B2B15CCB}">
      <dgm:prSet/>
      <dgm:spPr/>
      <dgm:t>
        <a:bodyPr/>
        <a:lstStyle/>
        <a:p>
          <a:endParaRPr lang="en-US"/>
        </a:p>
      </dgm:t>
    </dgm:pt>
    <dgm:pt modelId="{A04A00CE-5E3D-AF43-8611-91B902C2EBA0}">
      <dgm:prSet phldrT="[Text]"/>
      <dgm:spPr/>
      <dgm:t>
        <a:bodyPr/>
        <a:lstStyle/>
        <a:p>
          <a:r>
            <a:rPr lang="en-US" dirty="0" smtClean="0"/>
            <a:t>Determine your archetype</a:t>
          </a:r>
          <a:endParaRPr lang="en-US" dirty="0"/>
        </a:p>
      </dgm:t>
    </dgm:pt>
    <dgm:pt modelId="{13F1C7C8-251C-D842-8953-8BD202A51A68}" type="parTrans" cxnId="{E8C3B878-D0F0-EC48-BAAA-0DE2B3882055}">
      <dgm:prSet/>
      <dgm:spPr/>
      <dgm:t>
        <a:bodyPr/>
        <a:lstStyle/>
        <a:p>
          <a:endParaRPr lang="en-US"/>
        </a:p>
      </dgm:t>
    </dgm:pt>
    <dgm:pt modelId="{5743A74B-4A3E-CC45-B83E-533E16D01C63}" type="sibTrans" cxnId="{E8C3B878-D0F0-EC48-BAAA-0DE2B3882055}">
      <dgm:prSet/>
      <dgm:spPr/>
      <dgm:t>
        <a:bodyPr/>
        <a:lstStyle/>
        <a:p>
          <a:endParaRPr lang="en-US"/>
        </a:p>
      </dgm:t>
    </dgm:pt>
    <dgm:pt modelId="{34E479EB-7C3E-E34A-B638-A2D58412CB60}">
      <dgm:prSet phldrT="[Text]"/>
      <dgm:spPr/>
      <dgm:t>
        <a:bodyPr/>
        <a:lstStyle/>
        <a:p>
          <a:r>
            <a:rPr lang="en-US" dirty="0" smtClean="0"/>
            <a:t>Pick your runtimes and libraries</a:t>
          </a:r>
          <a:endParaRPr lang="en-US" dirty="0"/>
        </a:p>
      </dgm:t>
    </dgm:pt>
    <dgm:pt modelId="{B2011D10-704D-E148-86B5-1AC59B2D0323}" type="parTrans" cxnId="{8F84F057-B5BD-CC42-A6BB-998EBBCF0795}">
      <dgm:prSet/>
      <dgm:spPr/>
      <dgm:t>
        <a:bodyPr/>
        <a:lstStyle/>
        <a:p>
          <a:endParaRPr lang="en-US"/>
        </a:p>
      </dgm:t>
    </dgm:pt>
    <dgm:pt modelId="{6C66554D-4B87-9B49-82FB-026E63123F5D}" type="sibTrans" cxnId="{8F84F057-B5BD-CC42-A6BB-998EBBCF0795}">
      <dgm:prSet/>
      <dgm:spPr/>
      <dgm:t>
        <a:bodyPr/>
        <a:lstStyle/>
        <a:p>
          <a:endParaRPr lang="en-US"/>
        </a:p>
      </dgm:t>
    </dgm:pt>
    <dgm:pt modelId="{F3EABE9A-D2CB-7C4F-B1E0-335A0C7DFD95}" type="pres">
      <dgm:prSet presAssocID="{03789D9A-B08C-3E47-A85A-FE6C59B37312}" presName="linear" presStyleCnt="0">
        <dgm:presLayoutVars>
          <dgm:animLvl val="lvl"/>
          <dgm:resizeHandles val="exact"/>
        </dgm:presLayoutVars>
      </dgm:prSet>
      <dgm:spPr/>
      <dgm:t>
        <a:bodyPr/>
        <a:lstStyle/>
        <a:p>
          <a:endParaRPr lang="en-US"/>
        </a:p>
      </dgm:t>
    </dgm:pt>
    <dgm:pt modelId="{94280C45-7C20-BD4D-B2F6-4E5453D0BFE8}" type="pres">
      <dgm:prSet presAssocID="{51F2EC67-79B1-C543-B86C-15FC69CF6C01}" presName="parentText" presStyleLbl="node1" presStyleIdx="0" presStyleCnt="5">
        <dgm:presLayoutVars>
          <dgm:chMax val="0"/>
          <dgm:bulletEnabled val="1"/>
        </dgm:presLayoutVars>
      </dgm:prSet>
      <dgm:spPr/>
      <dgm:t>
        <a:bodyPr/>
        <a:lstStyle/>
        <a:p>
          <a:endParaRPr lang="en-US"/>
        </a:p>
      </dgm:t>
    </dgm:pt>
    <dgm:pt modelId="{89E3BC83-C26C-9347-B760-67A0620F80D2}" type="pres">
      <dgm:prSet presAssocID="{1740689B-1A5B-F24D-99EC-79749E1A7167}" presName="spacer" presStyleCnt="0"/>
      <dgm:spPr/>
    </dgm:pt>
    <dgm:pt modelId="{5B5F9986-8B6F-9E4F-B0A5-1E7079D7E6B6}" type="pres">
      <dgm:prSet presAssocID="{DFD182BE-A3B6-BC44-9803-19553F21CFD7}" presName="parentText" presStyleLbl="node1" presStyleIdx="1" presStyleCnt="5">
        <dgm:presLayoutVars>
          <dgm:chMax val="0"/>
          <dgm:bulletEnabled val="1"/>
        </dgm:presLayoutVars>
      </dgm:prSet>
      <dgm:spPr/>
      <dgm:t>
        <a:bodyPr/>
        <a:lstStyle/>
        <a:p>
          <a:endParaRPr lang="en-US"/>
        </a:p>
      </dgm:t>
    </dgm:pt>
    <dgm:pt modelId="{C32596D7-4682-3D4D-81B2-5DF709AB49CA}" type="pres">
      <dgm:prSet presAssocID="{8BF6A754-5054-A44F-B6AB-C4F1BBE589A7}" presName="spacer" presStyleCnt="0"/>
      <dgm:spPr/>
    </dgm:pt>
    <dgm:pt modelId="{72C65FBD-588A-4C49-AC1F-9C10D0DD7E24}" type="pres">
      <dgm:prSet presAssocID="{A04A00CE-5E3D-AF43-8611-91B902C2EBA0}" presName="parentText" presStyleLbl="node1" presStyleIdx="2" presStyleCnt="5">
        <dgm:presLayoutVars>
          <dgm:chMax val="0"/>
          <dgm:bulletEnabled val="1"/>
        </dgm:presLayoutVars>
      </dgm:prSet>
      <dgm:spPr/>
      <dgm:t>
        <a:bodyPr/>
        <a:lstStyle/>
        <a:p>
          <a:endParaRPr lang="en-US"/>
        </a:p>
      </dgm:t>
    </dgm:pt>
    <dgm:pt modelId="{68216DCC-99AF-E543-B333-F197E922FF3D}" type="pres">
      <dgm:prSet presAssocID="{5743A74B-4A3E-CC45-B83E-533E16D01C63}" presName="spacer" presStyleCnt="0"/>
      <dgm:spPr/>
    </dgm:pt>
    <dgm:pt modelId="{55EDE0D1-E1C7-C344-B870-E0BAF218690A}" type="pres">
      <dgm:prSet presAssocID="{34E479EB-7C3E-E34A-B638-A2D58412CB60}" presName="parentText" presStyleLbl="node1" presStyleIdx="3" presStyleCnt="5">
        <dgm:presLayoutVars>
          <dgm:chMax val="0"/>
          <dgm:bulletEnabled val="1"/>
        </dgm:presLayoutVars>
      </dgm:prSet>
      <dgm:spPr/>
      <dgm:t>
        <a:bodyPr/>
        <a:lstStyle/>
        <a:p>
          <a:endParaRPr lang="en-US"/>
        </a:p>
      </dgm:t>
    </dgm:pt>
    <dgm:pt modelId="{CD262BCC-4366-C344-9E93-3FB3917509A4}" type="pres">
      <dgm:prSet presAssocID="{6C66554D-4B87-9B49-82FB-026E63123F5D}" presName="spacer" presStyleCnt="0"/>
      <dgm:spPr/>
    </dgm:pt>
    <dgm:pt modelId="{CFDE5F2F-276D-5B42-8981-2E09A8131508}" type="pres">
      <dgm:prSet presAssocID="{A747291F-7C46-FE4B-AF2E-FC8C8BA251D2}" presName="parentText" presStyleLbl="node1" presStyleIdx="4" presStyleCnt="5">
        <dgm:presLayoutVars>
          <dgm:chMax val="0"/>
          <dgm:bulletEnabled val="1"/>
        </dgm:presLayoutVars>
      </dgm:prSet>
      <dgm:spPr/>
      <dgm:t>
        <a:bodyPr/>
        <a:lstStyle/>
        <a:p>
          <a:endParaRPr lang="en-US"/>
        </a:p>
      </dgm:t>
    </dgm:pt>
  </dgm:ptLst>
  <dgm:cxnLst>
    <dgm:cxn modelId="{2104C6BA-FFE1-F243-9FB2-8A159A8BB292}" type="presOf" srcId="{34E479EB-7C3E-E34A-B638-A2D58412CB60}" destId="{55EDE0D1-E1C7-C344-B870-E0BAF218690A}" srcOrd="0" destOrd="0" presId="urn:microsoft.com/office/officeart/2005/8/layout/vList2"/>
    <dgm:cxn modelId="{FE7793CF-99A8-DD46-8643-A80B170B1AB7}" srcId="{03789D9A-B08C-3E47-A85A-FE6C59B37312}" destId="{DFD182BE-A3B6-BC44-9803-19553F21CFD7}" srcOrd="1" destOrd="0" parTransId="{53513418-752A-F74C-81E4-BD37FC1E8EEF}" sibTransId="{8BF6A754-5054-A44F-B6AB-C4F1BBE589A7}"/>
    <dgm:cxn modelId="{B800A03E-D4AF-C541-9D14-5D0CEDC3D3AC}" type="presOf" srcId="{A04A00CE-5E3D-AF43-8611-91B902C2EBA0}" destId="{72C65FBD-588A-4C49-AC1F-9C10D0DD7E24}" srcOrd="0" destOrd="0" presId="urn:microsoft.com/office/officeart/2005/8/layout/vList2"/>
    <dgm:cxn modelId="{8E6F7F41-B4BE-324B-A014-C4C6B2B15CCB}" srcId="{03789D9A-B08C-3E47-A85A-FE6C59B37312}" destId="{A747291F-7C46-FE4B-AF2E-FC8C8BA251D2}" srcOrd="4" destOrd="0" parTransId="{089E0BEE-8080-9A4A-B812-27E0CD76C5E2}" sibTransId="{B66BCC3D-7C51-804D-A8AE-2903956240AF}"/>
    <dgm:cxn modelId="{78DDB8E5-DF47-8347-BA3F-BF265463A719}" type="presOf" srcId="{51F2EC67-79B1-C543-B86C-15FC69CF6C01}" destId="{94280C45-7C20-BD4D-B2F6-4E5453D0BFE8}" srcOrd="0" destOrd="0" presId="urn:microsoft.com/office/officeart/2005/8/layout/vList2"/>
    <dgm:cxn modelId="{8F84F057-B5BD-CC42-A6BB-998EBBCF0795}" srcId="{03789D9A-B08C-3E47-A85A-FE6C59B37312}" destId="{34E479EB-7C3E-E34A-B638-A2D58412CB60}" srcOrd="3" destOrd="0" parTransId="{B2011D10-704D-E148-86B5-1AC59B2D0323}" sibTransId="{6C66554D-4B87-9B49-82FB-026E63123F5D}"/>
    <dgm:cxn modelId="{D11ED563-7E46-A748-A774-BE269E313A10}" srcId="{03789D9A-B08C-3E47-A85A-FE6C59B37312}" destId="{51F2EC67-79B1-C543-B86C-15FC69CF6C01}" srcOrd="0" destOrd="0" parTransId="{4E151BE5-5005-0440-8BA4-9C5482261455}" sibTransId="{1740689B-1A5B-F24D-99EC-79749E1A7167}"/>
    <dgm:cxn modelId="{F05EB0DD-1B54-A74F-B5F3-0C7B25867BB3}" type="presOf" srcId="{DFD182BE-A3B6-BC44-9803-19553F21CFD7}" destId="{5B5F9986-8B6F-9E4F-B0A5-1E7079D7E6B6}" srcOrd="0" destOrd="0" presId="urn:microsoft.com/office/officeart/2005/8/layout/vList2"/>
    <dgm:cxn modelId="{7BE298A4-805F-044B-B551-88DDFFF6EC1D}" type="presOf" srcId="{03789D9A-B08C-3E47-A85A-FE6C59B37312}" destId="{F3EABE9A-D2CB-7C4F-B1E0-335A0C7DFD95}" srcOrd="0" destOrd="0" presId="urn:microsoft.com/office/officeart/2005/8/layout/vList2"/>
    <dgm:cxn modelId="{6FA1D707-6D7B-7449-827B-646A931B5090}" type="presOf" srcId="{A747291F-7C46-FE4B-AF2E-FC8C8BA251D2}" destId="{CFDE5F2F-276D-5B42-8981-2E09A8131508}" srcOrd="0" destOrd="0" presId="urn:microsoft.com/office/officeart/2005/8/layout/vList2"/>
    <dgm:cxn modelId="{E8C3B878-D0F0-EC48-BAAA-0DE2B3882055}" srcId="{03789D9A-B08C-3E47-A85A-FE6C59B37312}" destId="{A04A00CE-5E3D-AF43-8611-91B902C2EBA0}" srcOrd="2" destOrd="0" parTransId="{13F1C7C8-251C-D842-8953-8BD202A51A68}" sibTransId="{5743A74B-4A3E-CC45-B83E-533E16D01C63}"/>
    <dgm:cxn modelId="{DD9AB332-58F6-AF45-9B65-1CF5BB122E2E}" type="presParOf" srcId="{F3EABE9A-D2CB-7C4F-B1E0-335A0C7DFD95}" destId="{94280C45-7C20-BD4D-B2F6-4E5453D0BFE8}" srcOrd="0" destOrd="0" presId="urn:microsoft.com/office/officeart/2005/8/layout/vList2"/>
    <dgm:cxn modelId="{04FC4BD6-83AA-5942-BEBE-97C0D446AE89}" type="presParOf" srcId="{F3EABE9A-D2CB-7C4F-B1E0-335A0C7DFD95}" destId="{89E3BC83-C26C-9347-B760-67A0620F80D2}" srcOrd="1" destOrd="0" presId="urn:microsoft.com/office/officeart/2005/8/layout/vList2"/>
    <dgm:cxn modelId="{DEE0D33E-3FC3-8E42-ACBE-23B4A254DF7F}" type="presParOf" srcId="{F3EABE9A-D2CB-7C4F-B1E0-335A0C7DFD95}" destId="{5B5F9986-8B6F-9E4F-B0A5-1E7079D7E6B6}" srcOrd="2" destOrd="0" presId="urn:microsoft.com/office/officeart/2005/8/layout/vList2"/>
    <dgm:cxn modelId="{B77DDD72-97A4-8C47-80F0-D3716733D268}" type="presParOf" srcId="{F3EABE9A-D2CB-7C4F-B1E0-335A0C7DFD95}" destId="{C32596D7-4682-3D4D-81B2-5DF709AB49CA}" srcOrd="3" destOrd="0" presId="urn:microsoft.com/office/officeart/2005/8/layout/vList2"/>
    <dgm:cxn modelId="{172A435F-92E3-B24C-BD45-B0CB648045D6}" type="presParOf" srcId="{F3EABE9A-D2CB-7C4F-B1E0-335A0C7DFD95}" destId="{72C65FBD-588A-4C49-AC1F-9C10D0DD7E24}" srcOrd="4" destOrd="0" presId="urn:microsoft.com/office/officeart/2005/8/layout/vList2"/>
    <dgm:cxn modelId="{634419B6-A63F-7C4F-B3F8-24CDFFD1B991}" type="presParOf" srcId="{F3EABE9A-D2CB-7C4F-B1E0-335A0C7DFD95}" destId="{68216DCC-99AF-E543-B333-F197E922FF3D}" srcOrd="5" destOrd="0" presId="urn:microsoft.com/office/officeart/2005/8/layout/vList2"/>
    <dgm:cxn modelId="{6039C0B1-095C-3343-9B55-63093C4155E1}" type="presParOf" srcId="{F3EABE9A-D2CB-7C4F-B1E0-335A0C7DFD95}" destId="{55EDE0D1-E1C7-C344-B870-E0BAF218690A}" srcOrd="6" destOrd="0" presId="urn:microsoft.com/office/officeart/2005/8/layout/vList2"/>
    <dgm:cxn modelId="{837B9BD6-724D-4646-AA9F-7778BC716FBD}" type="presParOf" srcId="{F3EABE9A-D2CB-7C4F-B1E0-335A0C7DFD95}" destId="{CD262BCC-4366-C344-9E93-3FB3917509A4}" srcOrd="7" destOrd="0" presId="urn:microsoft.com/office/officeart/2005/8/layout/vList2"/>
    <dgm:cxn modelId="{7448B2DE-BA5F-A744-82E7-8A47ADCC5183}" type="presParOf" srcId="{F3EABE9A-D2CB-7C4F-B1E0-335A0C7DFD95}" destId="{CFDE5F2F-276D-5B42-8981-2E09A8131508}"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458"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defRPr>
            </a:lvl1pPr>
          </a:lstStyle>
          <a:p>
            <a:pPr>
              <a:defRPr/>
            </a:pPr>
            <a:endParaRPr lang="en-US"/>
          </a:p>
        </p:txBody>
      </p:sp>
      <p:sp>
        <p:nvSpPr>
          <p:cNvPr id="19459" name="Rectangle 3"/>
          <p:cNvSpPr>
            <a:spLocks noGrp="1" noChangeArrowheads="1"/>
          </p:cNvSpPr>
          <p:nvPr>
            <p:ph type="dt" sz="quarter"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defRPr>
            </a:lvl1pPr>
          </a:lstStyle>
          <a:p>
            <a:pPr>
              <a:defRPr/>
            </a:pPr>
            <a:endParaRPr lang="en-US"/>
          </a:p>
        </p:txBody>
      </p:sp>
      <p:sp>
        <p:nvSpPr>
          <p:cNvPr id="19460" name="Rectangle 4"/>
          <p:cNvSpPr>
            <a:spLocks noGrp="1" noChangeArrowheads="1"/>
          </p:cNvSpPr>
          <p:nvPr>
            <p:ph type="ftr" sz="quarter" idx="2"/>
          </p:nvPr>
        </p:nvSpPr>
        <p:spPr bwMode="auto">
          <a:xfrm>
            <a:off x="0"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defRPr>
            </a:lvl1pPr>
          </a:lstStyle>
          <a:p>
            <a:pPr>
              <a:defRPr/>
            </a:pPr>
            <a:endParaRPr lang="en-US"/>
          </a:p>
        </p:txBody>
      </p:sp>
      <p:sp>
        <p:nvSpPr>
          <p:cNvPr id="19461" name="Rectangle 5"/>
          <p:cNvSpPr>
            <a:spLocks noGrp="1" noChangeArrowheads="1"/>
          </p:cNvSpPr>
          <p:nvPr>
            <p:ph type="sldNum" sz="quarter" idx="3"/>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atin typeface="Arial" charset="0"/>
              </a:defRPr>
            </a:lvl1pPr>
          </a:lstStyle>
          <a:p>
            <a:pPr>
              <a:defRPr/>
            </a:pPr>
            <a:fld id="{135FEB80-5436-4FAA-84C8-369E9C9AF2C1}" type="slidenum">
              <a:rPr lang="en-US"/>
              <a:pPr>
                <a:defRPr/>
              </a:pPr>
              <a:t>‹#›</a:t>
            </a:fld>
            <a:endParaRPr lang="en-US"/>
          </a:p>
        </p:txBody>
      </p:sp>
    </p:spTree>
    <p:extLst>
      <p:ext uri="{BB962C8B-B14F-4D97-AF65-F5344CB8AC3E}">
        <p14:creationId xmlns:p14="http://schemas.microsoft.com/office/powerpoint/2010/main" val="149021233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defRPr>
            </a:lvl1pPr>
          </a:lstStyle>
          <a:p>
            <a:pPr>
              <a:defRPr/>
            </a:pPr>
            <a:endParaRPr lang="en-US"/>
          </a:p>
        </p:txBody>
      </p:sp>
      <p:sp>
        <p:nvSpPr>
          <p:cNvPr id="8195" name="Rectangle 3"/>
          <p:cNvSpPr>
            <a:spLocks noGrp="1" noChangeArrowheads="1"/>
          </p:cNvSpPr>
          <p:nvPr>
            <p:ph type="dt"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defRPr>
            </a:lvl1pPr>
          </a:lstStyle>
          <a:p>
            <a:pPr>
              <a:defRPr/>
            </a:pPr>
            <a:endParaRPr lang="en-US"/>
          </a:p>
        </p:txBody>
      </p:sp>
      <p:sp>
        <p:nvSpPr>
          <p:cNvPr id="7172"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8197"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8198" name="Rectangle 6"/>
          <p:cNvSpPr>
            <a:spLocks noGrp="1" noChangeArrowheads="1"/>
          </p:cNvSpPr>
          <p:nvPr>
            <p:ph type="ftr" sz="quarter" idx="4"/>
          </p:nvPr>
        </p:nvSpPr>
        <p:spPr bwMode="auto">
          <a:xfrm>
            <a:off x="0"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defRPr>
            </a:lvl1pPr>
          </a:lstStyle>
          <a:p>
            <a:pPr>
              <a:defRPr/>
            </a:pPr>
            <a:endParaRPr lang="en-US"/>
          </a:p>
        </p:txBody>
      </p:sp>
      <p:sp>
        <p:nvSpPr>
          <p:cNvPr id="8199" name="Rectangle 7"/>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atin typeface="Arial" charset="0"/>
              </a:defRPr>
            </a:lvl1pPr>
          </a:lstStyle>
          <a:p>
            <a:pPr>
              <a:defRPr/>
            </a:pPr>
            <a:fld id="{A40B702B-7AF9-4355-A165-7D8705C1DB20}" type="slidenum">
              <a:rPr lang="en-US"/>
              <a:pPr>
                <a:defRPr/>
              </a:pPr>
              <a:t>‹#›</a:t>
            </a:fld>
            <a:endParaRPr lang="en-US"/>
          </a:p>
        </p:txBody>
      </p:sp>
    </p:spTree>
    <p:extLst>
      <p:ext uri="{BB962C8B-B14F-4D97-AF65-F5344CB8AC3E}">
        <p14:creationId xmlns:p14="http://schemas.microsoft.com/office/powerpoint/2010/main" val="375014124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pic>
        <p:nvPicPr>
          <p:cNvPr id="1026" name="Picture 2" descr="C:\Sunil_2015\Projects\January\Jan 30_Cloud Academy Template\Cloud academy template.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xmlns="">
                <a:solidFill>
                  <a:srgbClr val="FFFFFF"/>
                </a:solidFill>
              </a14:hiddenFill>
            </a:ext>
          </a:extLst>
        </p:spPr>
      </p:pic>
      <p:pic>
        <p:nvPicPr>
          <p:cNvPr id="21506" name="Picture 9" descr="ibm_sp_lockup_western-02"/>
          <p:cNvPicPr>
            <a:picLocks noChangeAspect="1" noChangeArrowheads="1"/>
          </p:cNvPicPr>
          <p:nvPr/>
        </p:nvPicPr>
        <p:blipFill>
          <a:blip r:embed="rId3">
            <a:extLst>
              <a:ext uri="{28A0092B-C50C-407E-A947-70E740481C1C}">
                <a14:useLocalDpi xmlns:a14="http://schemas.microsoft.com/office/drawing/2010/main" val="0"/>
              </a:ext>
            </a:extLst>
          </a:blip>
          <a:srcRect r="29965"/>
          <a:stretch>
            <a:fillRect/>
          </a:stretch>
        </p:blipFill>
        <p:spPr bwMode="auto">
          <a:xfrm>
            <a:off x="8161338" y="503238"/>
            <a:ext cx="742950" cy="403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1" name="Line 4"/>
          <p:cNvSpPr>
            <a:spLocks noChangeShapeType="1"/>
          </p:cNvSpPr>
          <p:nvPr/>
        </p:nvSpPr>
        <p:spPr bwMode="auto">
          <a:xfrm flipH="1">
            <a:off x="266700" y="906463"/>
            <a:ext cx="8615362" cy="0"/>
          </a:xfrm>
          <a:prstGeom prst="line">
            <a:avLst/>
          </a:prstGeom>
          <a:noFill/>
          <a:ln w="6350">
            <a:solidFill>
              <a:schemeClr val="tx1"/>
            </a:solidFill>
            <a:round/>
            <a:headEnd/>
            <a:tailEnd/>
          </a:ln>
          <a:effectLst/>
        </p:spPr>
        <p:txBody>
          <a:bodyPr/>
          <a:lstStyle/>
          <a:p>
            <a:pPr>
              <a:defRPr/>
            </a:pPr>
            <a:endParaRPr lang="en-US">
              <a:latin typeface="Arial" charset="0"/>
            </a:endParaRPr>
          </a:p>
        </p:txBody>
      </p:sp>
      <p:sp>
        <p:nvSpPr>
          <p:cNvPr id="12" name="Rectangle 6"/>
          <p:cNvSpPr>
            <a:spLocks noChangeArrowheads="1"/>
          </p:cNvSpPr>
          <p:nvPr/>
        </p:nvSpPr>
        <p:spPr bwMode="black">
          <a:xfrm>
            <a:off x="182880" y="6481763"/>
            <a:ext cx="3054350" cy="231475"/>
          </a:xfrm>
          <a:prstGeom prst="rect">
            <a:avLst/>
          </a:prstGeom>
          <a:noFill/>
          <a:ln w="9525">
            <a:noFill/>
            <a:miter lim="800000"/>
            <a:headEnd/>
            <a:tailEnd/>
          </a:ln>
          <a:effectLst/>
        </p:spPr>
        <p:txBody>
          <a:bodyPr lIns="92075" tIns="46038" rIns="92075" bIns="46038">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l" eaLnBrk="1" hangingPunct="1"/>
            <a:r>
              <a:rPr lang="en-US" altLang="en-US" sz="900" dirty="0"/>
              <a:t>© </a:t>
            </a:r>
            <a:r>
              <a:rPr lang="en-US" altLang="en-US" sz="900" dirty="0" smtClean="0"/>
              <a:t>2015 </a:t>
            </a:r>
            <a:r>
              <a:rPr lang="en-US" altLang="en-US" sz="900" dirty="0"/>
              <a:t>IBM Corporation</a:t>
            </a:r>
          </a:p>
        </p:txBody>
      </p:sp>
      <p:sp>
        <p:nvSpPr>
          <p:cNvPr id="21512" name="Rectangle 3"/>
          <p:cNvSpPr>
            <a:spLocks noGrp="1" noChangeArrowheads="1"/>
          </p:cNvSpPr>
          <p:nvPr>
            <p:ph type="subTitle" idx="1" hasCustomPrompt="1"/>
          </p:nvPr>
        </p:nvSpPr>
        <p:spPr>
          <a:xfrm>
            <a:off x="263525" y="3413156"/>
            <a:ext cx="4688721" cy="883010"/>
          </a:xfrm>
          <a:prstGeom prst="rect">
            <a:avLst/>
          </a:prstGeom>
        </p:spPr>
        <p:txBody>
          <a:bodyPr rIns="91440" anchor="b"/>
          <a:lstStyle>
            <a:lvl1pPr marL="0" indent="0">
              <a:spcBef>
                <a:spcPts val="500"/>
              </a:spcBef>
              <a:buFont typeface="Wingdings" pitchFamily="2" charset="2"/>
              <a:buNone/>
              <a:defRPr sz="1200" smtClean="0">
                <a:latin typeface="Arial" pitchFamily="34" charset="0"/>
              </a:defRPr>
            </a:lvl1pPr>
          </a:lstStyle>
          <a:p>
            <a:pPr lvl="0"/>
            <a:r>
              <a:rPr lang="en-US" altLang="en-US" noProof="0" dirty="0" smtClean="0"/>
              <a:t>Presenter’s Name</a:t>
            </a:r>
            <a:br>
              <a:rPr lang="en-US" altLang="en-US" noProof="0" dirty="0" smtClean="0"/>
            </a:br>
            <a:r>
              <a:rPr lang="en-US" altLang="en-US" noProof="0" dirty="0" smtClean="0"/>
              <a:t>Presenter’s  Title</a:t>
            </a:r>
          </a:p>
          <a:p>
            <a:pPr lvl="0"/>
            <a:r>
              <a:rPr lang="en-US" altLang="en-US" noProof="0" dirty="0" smtClean="0"/>
              <a:t>MM/DD/YYYY</a:t>
            </a:r>
          </a:p>
        </p:txBody>
      </p:sp>
      <p:sp>
        <p:nvSpPr>
          <p:cNvPr id="17" name="Rectangle 5"/>
          <p:cNvSpPr txBox="1">
            <a:spLocks noChangeArrowheads="1"/>
          </p:cNvSpPr>
          <p:nvPr userDrawn="1"/>
        </p:nvSpPr>
        <p:spPr bwMode="auto">
          <a:xfrm>
            <a:off x="251841" y="415121"/>
            <a:ext cx="4845050" cy="492125"/>
          </a:xfrm>
          <a:prstGeom prst="rect">
            <a:avLst/>
          </a:prstGeom>
          <a:noFill/>
          <a:ln w="9525">
            <a:noFill/>
            <a:miter lim="800000"/>
            <a:headEnd/>
            <a:tailEnd/>
          </a:ln>
          <a:effectLst/>
        </p:spPr>
        <p:txBody>
          <a:bodyPr lIns="0" anchor="b"/>
          <a:lstStyle>
            <a:lvl1pPr>
              <a:defRPr sz="1400"/>
            </a:lvl1pPr>
          </a:lstStyle>
          <a:p>
            <a:pPr marL="0" marR="0" indent="0" algn="l" defTabSz="914400" rtl="0" eaLnBrk="1" fontAlgn="base" latinLnBrk="0" hangingPunct="1">
              <a:lnSpc>
                <a:spcPct val="100000"/>
              </a:lnSpc>
              <a:spcBef>
                <a:spcPct val="20000"/>
              </a:spcBef>
              <a:spcAft>
                <a:spcPct val="0"/>
              </a:spcAft>
              <a:buClr>
                <a:schemeClr val="tx1"/>
              </a:buClr>
              <a:buSzTx/>
              <a:buFont typeface="Wingdings" pitchFamily="2" charset="2"/>
              <a:buNone/>
              <a:tabLst/>
              <a:defRPr/>
            </a:pPr>
            <a:r>
              <a:rPr lang="en-US" sz="1800" b="1" kern="1200" dirty="0" smtClean="0">
                <a:solidFill>
                  <a:schemeClr val="accent2"/>
                </a:solidFill>
                <a:effectLst/>
                <a:latin typeface="Arial" pitchFamily="34" charset="0"/>
                <a:ea typeface="+mn-ea"/>
                <a:cs typeface="+mn-cs"/>
              </a:rPr>
              <a:t>Bluemix Migration </a:t>
            </a:r>
            <a:r>
              <a:rPr lang="en-US" sz="1800" b="1" kern="1200" dirty="0" err="1" smtClean="0">
                <a:solidFill>
                  <a:schemeClr val="accent2"/>
                </a:solidFill>
                <a:effectLst/>
                <a:latin typeface="Arial" pitchFamily="34" charset="0"/>
                <a:ea typeface="+mn-ea"/>
                <a:cs typeface="+mn-cs"/>
              </a:rPr>
              <a:t>Bootcamp</a:t>
            </a:r>
            <a:endParaRPr lang="en-US" sz="1800" i="0" kern="0" dirty="0" smtClean="0">
              <a:solidFill>
                <a:srgbClr val="808080"/>
              </a:solidFill>
              <a:latin typeface="+mn-lt"/>
            </a:endParaRPr>
          </a:p>
        </p:txBody>
      </p:sp>
      <p:sp>
        <p:nvSpPr>
          <p:cNvPr id="21511" name="Rectangle 2"/>
          <p:cNvSpPr>
            <a:spLocks noGrp="1" noChangeArrowheads="1"/>
          </p:cNvSpPr>
          <p:nvPr>
            <p:ph type="ctrTitle" hasCustomPrompt="1"/>
          </p:nvPr>
        </p:nvSpPr>
        <p:spPr>
          <a:xfrm>
            <a:off x="263526" y="1502873"/>
            <a:ext cx="5168554" cy="1489501"/>
          </a:xfrm>
        </p:spPr>
        <p:txBody>
          <a:bodyPr rIns="91440" anchor="b"/>
          <a:lstStyle>
            <a:lvl1pPr>
              <a:lnSpc>
                <a:spcPct val="90000"/>
              </a:lnSpc>
              <a:defRPr sz="3500" b="1" smtClean="0">
                <a:latin typeface="Arial" pitchFamily="34" charset="0"/>
              </a:defRPr>
            </a:lvl1pPr>
          </a:lstStyle>
          <a:p>
            <a:pPr lvl="0"/>
            <a:r>
              <a:rPr lang="en-US" altLang="en-US" noProof="0" dirty="0" smtClean="0"/>
              <a:t>Click to edit Master </a:t>
            </a:r>
            <a:br>
              <a:rPr lang="en-US" altLang="en-US" noProof="0" dirty="0" smtClean="0"/>
            </a:br>
            <a:r>
              <a:rPr lang="en-US" altLang="en-US" noProof="0" dirty="0" smtClean="0"/>
              <a:t>title style</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Text Placeholder 4"/>
          <p:cNvSpPr>
            <a:spLocks noGrp="1"/>
          </p:cNvSpPr>
          <p:nvPr>
            <p:ph type="body" sz="quarter" idx="10"/>
          </p:nvPr>
        </p:nvSpPr>
        <p:spPr>
          <a:xfrm>
            <a:off x="266699" y="1828801"/>
            <a:ext cx="8650224" cy="4499572"/>
          </a:xfrm>
        </p:spPr>
        <p:txBody>
          <a:bodyPr/>
          <a:lstStyle>
            <a:lvl1pPr>
              <a:spcBef>
                <a:spcPts val="1000"/>
              </a:spcBef>
              <a:defRPr/>
            </a:lvl1pPr>
            <a:lvl2pPr>
              <a:spcBef>
                <a:spcPts val="0"/>
              </a:spcBef>
              <a:defRPr/>
            </a:lvl2pPr>
          </a:lstStyle>
          <a:p>
            <a:pPr lvl="0"/>
            <a:r>
              <a:rPr lang="en-US" dirty="0" smtClean="0"/>
              <a:t>Click to edit Master text styles</a:t>
            </a:r>
          </a:p>
          <a:p>
            <a:pPr lvl="1"/>
            <a:r>
              <a:rPr lang="en-US" dirty="0" smtClean="0"/>
              <a:t>Second level</a:t>
            </a:r>
          </a:p>
        </p:txBody>
      </p:sp>
    </p:spTree>
    <p:extLst>
      <p:ext uri="{BB962C8B-B14F-4D97-AF65-F5344CB8AC3E}">
        <p14:creationId xmlns:p14="http://schemas.microsoft.com/office/powerpoint/2010/main" val="2278135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665255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3671338" y="6316458"/>
            <a:ext cx="1798150" cy="365125"/>
          </a:xfrm>
          <a:prstGeom prst="rect">
            <a:avLst/>
          </a:prstGeom>
        </p:spPr>
        <p:txBody>
          <a:bodyPr/>
          <a:lstStyle/>
          <a:p>
            <a:fld id="{9B6B7A19-9BD6-654B-9E7A-5FCB6FF99B9F}" type="slidenum">
              <a:rPr lang="en-US" smtClean="0"/>
              <a:pPr/>
              <a:t>‹#›</a:t>
            </a:fld>
            <a:endParaRPr lang="en-US"/>
          </a:p>
        </p:txBody>
      </p:sp>
      <p:sp>
        <p:nvSpPr>
          <p:cNvPr id="7" name="Title 6"/>
          <p:cNvSpPr>
            <a:spLocks noGrp="1"/>
          </p:cNvSpPr>
          <p:nvPr>
            <p:ph type="title"/>
          </p:nvPr>
        </p:nvSpPr>
        <p:spPr/>
        <p:txBody>
          <a:bodyPr/>
          <a:lstStyle/>
          <a:p>
            <a:r>
              <a:rPr lang="en-US" dirty="0" smtClean="0"/>
              <a:t>Click to edit Master title style</a:t>
            </a:r>
            <a:endParaRPr lang="en-US" dirty="0"/>
          </a:p>
        </p:txBody>
      </p:sp>
      <p:sp>
        <p:nvSpPr>
          <p:cNvPr id="9" name="Content Placeholder 8"/>
          <p:cNvSpPr>
            <a:spLocks noGrp="1"/>
          </p:cNvSpPr>
          <p:nvPr>
            <p:ph sz="quarter" idx="13"/>
          </p:nvPr>
        </p:nvSpPr>
        <p:spPr>
          <a:xfrm>
            <a:off x="335407" y="1054440"/>
            <a:ext cx="8506079" cy="5059849"/>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Tree>
    <p:extLst>
      <p:ext uri="{BB962C8B-B14F-4D97-AF65-F5344CB8AC3E}">
        <p14:creationId xmlns:p14="http://schemas.microsoft.com/office/powerpoint/2010/main" val="4014432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44" name="Shape 44"/>
          <p:cNvSpPr>
            <a:spLocks noGrp="1"/>
          </p:cNvSpPr>
          <p:nvPr>
            <p:ph type="title"/>
          </p:nvPr>
        </p:nvSpPr>
        <p:spPr>
          <a:xfrm>
            <a:off x="669727" y="312539"/>
            <a:ext cx="7804547" cy="1518047"/>
          </a:xfrm>
          <a:prstGeom prst="rect">
            <a:avLst/>
          </a:prstGeom>
        </p:spPr>
        <p:txBody>
          <a:bodyPr lIns="0" tIns="0" rIns="0" bIns="0" anchor="ctr">
            <a:normAutofit/>
          </a:bodyPr>
          <a:lstStyle>
            <a:lvl1pPr defTabSz="410751">
              <a:lnSpc>
                <a:spcPct val="100000"/>
              </a:lnSpc>
              <a:defRPr sz="2800" b="1">
                <a:solidFill>
                  <a:srgbClr val="000000"/>
                </a:solidFill>
                <a:latin typeface="Helvetica Neue"/>
                <a:ea typeface="Helvetica Neue"/>
                <a:cs typeface="Helvetica Neue"/>
                <a:sym typeface="Helvetica Neue"/>
              </a:defRPr>
            </a:lvl1pPr>
          </a:lstStyle>
          <a:p>
            <a:pPr lvl="0">
              <a:defRPr sz="1800" b="0"/>
            </a:pPr>
            <a:r>
              <a:rPr sz="2800" b="1"/>
              <a:t>Title Text</a:t>
            </a:r>
          </a:p>
        </p:txBody>
      </p:sp>
      <p:sp>
        <p:nvSpPr>
          <p:cNvPr id="45" name="Shape 45"/>
          <p:cNvSpPr>
            <a:spLocks noGrp="1"/>
          </p:cNvSpPr>
          <p:nvPr>
            <p:ph type="body" idx="1"/>
          </p:nvPr>
        </p:nvSpPr>
        <p:spPr>
          <a:xfrm>
            <a:off x="669727" y="1830586"/>
            <a:ext cx="7804547" cy="4420195"/>
          </a:xfrm>
          <a:prstGeom prst="rect">
            <a:avLst/>
          </a:prstGeom>
        </p:spPr>
        <p:txBody>
          <a:bodyPr lIns="0" tIns="0" rIns="0" bIns="0" anchor="ctr">
            <a:normAutofit/>
          </a:bodyPr>
          <a:lstStyle>
            <a:lvl1pPr marL="312528" indent="-312528" defTabSz="410751">
              <a:spcBef>
                <a:spcPts val="2953"/>
              </a:spcBef>
              <a:buSzPct val="75000"/>
              <a:buChar char="•"/>
              <a:defRPr sz="2500">
                <a:latin typeface="+mn-lt"/>
                <a:ea typeface="+mn-ea"/>
                <a:cs typeface="+mn-cs"/>
                <a:sym typeface="Helvetica Light"/>
              </a:defRPr>
            </a:lvl1pPr>
            <a:lvl2pPr marL="625056" indent="-312528" defTabSz="410751">
              <a:spcBef>
                <a:spcPts val="2953"/>
              </a:spcBef>
              <a:buSzPct val="75000"/>
              <a:buChar char="•"/>
              <a:defRPr sz="2500">
                <a:latin typeface="+mn-lt"/>
                <a:ea typeface="+mn-ea"/>
                <a:cs typeface="+mn-cs"/>
                <a:sym typeface="Helvetica Light"/>
              </a:defRPr>
            </a:lvl2pPr>
            <a:lvl3pPr marL="937584" indent="-312528" defTabSz="410751">
              <a:spcBef>
                <a:spcPts val="2953"/>
              </a:spcBef>
              <a:buSzPct val="75000"/>
              <a:buChar char="•"/>
              <a:defRPr sz="2500">
                <a:latin typeface="+mn-lt"/>
                <a:ea typeface="+mn-ea"/>
                <a:cs typeface="+mn-cs"/>
                <a:sym typeface="Helvetica Light"/>
              </a:defRPr>
            </a:lvl3pPr>
            <a:lvl4pPr marL="1250112" indent="-312528" defTabSz="410751">
              <a:spcBef>
                <a:spcPts val="2953"/>
              </a:spcBef>
              <a:buSzPct val="75000"/>
              <a:buChar char="•"/>
              <a:defRPr sz="2500">
                <a:latin typeface="+mn-lt"/>
                <a:ea typeface="+mn-ea"/>
                <a:cs typeface="+mn-cs"/>
                <a:sym typeface="Helvetica Light"/>
              </a:defRPr>
            </a:lvl4pPr>
            <a:lvl5pPr marL="1562640" indent="-312528" defTabSz="410751">
              <a:spcBef>
                <a:spcPts val="2953"/>
              </a:spcBef>
              <a:buSzPct val="75000"/>
              <a:buChar char="•"/>
              <a:defRPr sz="2500">
                <a:latin typeface="+mn-lt"/>
                <a:ea typeface="+mn-ea"/>
                <a:cs typeface="+mn-cs"/>
                <a:sym typeface="Helvetica Light"/>
              </a:defRPr>
            </a:lvl5pPr>
          </a:lstStyle>
          <a:p>
            <a:pPr lvl="0">
              <a:defRPr sz="1800"/>
            </a:pPr>
            <a:r>
              <a:rPr sz="2500"/>
              <a:t>Body Level One</a:t>
            </a:r>
          </a:p>
          <a:p>
            <a:pPr lvl="1">
              <a:defRPr sz="1800"/>
            </a:pPr>
            <a:r>
              <a:rPr sz="2500"/>
              <a:t>Body Level Two</a:t>
            </a:r>
          </a:p>
          <a:p>
            <a:pPr lvl="2">
              <a:defRPr sz="1800"/>
            </a:pPr>
            <a:r>
              <a:rPr sz="2500"/>
              <a:t>Body Level Three</a:t>
            </a:r>
          </a:p>
          <a:p>
            <a:pPr lvl="3">
              <a:defRPr sz="1800"/>
            </a:pPr>
            <a:r>
              <a:rPr sz="2500"/>
              <a:t>Body Level Four</a:t>
            </a:r>
          </a:p>
          <a:p>
            <a:pPr lvl="4">
              <a:defRPr sz="1800"/>
            </a:pPr>
            <a:r>
              <a:rPr sz="2500"/>
              <a:t>Body Level Five</a:t>
            </a:r>
          </a:p>
        </p:txBody>
      </p:sp>
      <p:sp>
        <p:nvSpPr>
          <p:cNvPr id="46" name="Shape 46"/>
          <p:cNvSpPr>
            <a:spLocks noGrp="1"/>
          </p:cNvSpPr>
          <p:nvPr>
            <p:ph type="sldNum" sz="quarter" idx="2"/>
          </p:nvPr>
        </p:nvSpPr>
        <p:spPr>
          <a:xfrm>
            <a:off x="53723" y="6567436"/>
            <a:ext cx="259104" cy="267891"/>
          </a:xfrm>
          <a:prstGeom prst="rect">
            <a:avLst/>
          </a:prstGeom>
        </p:spPr>
        <p:txBody>
          <a:bodyPr wrap="none" lIns="0" tIns="0" rIns="0" bIns="0"/>
          <a:lstStyle>
            <a:lvl1pPr algn="ctr" defTabSz="410751">
              <a:defRPr sz="1300">
                <a:solidFill>
                  <a:srgbClr val="A6AAA9"/>
                </a:solidFill>
                <a:latin typeface="+mn-lt"/>
                <a:ea typeface="+mn-ea"/>
                <a:cs typeface="+mn-cs"/>
                <a:sym typeface="Helvetica Light"/>
              </a:defRPr>
            </a:lvl1pPr>
          </a:lstStyle>
          <a:p>
            <a:pPr lvl="0"/>
            <a:fld id="{86CB4B4D-7CA3-9044-876B-883B54F8677D}" type="slidenum">
              <a:t>‹#›</a:t>
            </a:fld>
            <a:endParaRPr/>
          </a:p>
        </p:txBody>
      </p:sp>
    </p:spTree>
    <p:extLst>
      <p:ext uri="{BB962C8B-B14F-4D97-AF65-F5344CB8AC3E}">
        <p14:creationId xmlns:p14="http://schemas.microsoft.com/office/powerpoint/2010/main" val="3985466098"/>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337010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7" name="Rectangle 2"/>
          <p:cNvSpPr>
            <a:spLocks noGrp="1" noChangeArrowheads="1"/>
          </p:cNvSpPr>
          <p:nvPr>
            <p:ph type="title"/>
          </p:nvPr>
        </p:nvSpPr>
        <p:spPr bwMode="auto">
          <a:xfrm>
            <a:off x="265113" y="611188"/>
            <a:ext cx="8659368"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p>
            <a:pPr lvl="0"/>
            <a:r>
              <a:rPr lang="en-US" altLang="en-US" smtClean="0"/>
              <a:t>Click to edit Master title style</a:t>
            </a:r>
          </a:p>
        </p:txBody>
      </p:sp>
      <p:sp>
        <p:nvSpPr>
          <p:cNvPr id="10" name="Line 4"/>
          <p:cNvSpPr>
            <a:spLocks noChangeShapeType="1"/>
          </p:cNvSpPr>
          <p:nvPr userDrawn="1"/>
        </p:nvSpPr>
        <p:spPr bwMode="auto">
          <a:xfrm>
            <a:off x="260350" y="549275"/>
            <a:ext cx="8620125" cy="0"/>
          </a:xfrm>
          <a:prstGeom prst="line">
            <a:avLst/>
          </a:prstGeom>
          <a:noFill/>
          <a:ln w="6350">
            <a:solidFill>
              <a:srgbClr val="000000"/>
            </a:solidFill>
            <a:round/>
            <a:headEnd/>
            <a:tailEnd/>
          </a:ln>
          <a:effectLst/>
        </p:spPr>
        <p:txBody>
          <a:bodyPr/>
          <a:lstStyle/>
          <a:p>
            <a:pPr>
              <a:defRPr/>
            </a:pPr>
            <a:endParaRPr lang="en-US">
              <a:latin typeface="Arial" charset="0"/>
            </a:endParaRPr>
          </a:p>
        </p:txBody>
      </p:sp>
      <p:pic>
        <p:nvPicPr>
          <p:cNvPr id="11" name="Picture 7" descr="ibm_sp_lockup_western-02"/>
          <p:cNvPicPr>
            <a:picLocks noChangeAspect="1" noChangeArrowheads="1"/>
          </p:cNvPicPr>
          <p:nvPr userDrawn="1"/>
        </p:nvPicPr>
        <p:blipFill>
          <a:blip r:embed="rId8">
            <a:extLst>
              <a:ext uri="{28A0092B-C50C-407E-A947-70E740481C1C}">
                <a14:useLocalDpi xmlns:a14="http://schemas.microsoft.com/office/drawing/2010/main" val="0"/>
              </a:ext>
            </a:extLst>
          </a:blip>
          <a:srcRect r="30696"/>
          <a:stretch>
            <a:fillRect/>
          </a:stretch>
        </p:blipFill>
        <p:spPr bwMode="auto">
          <a:xfrm>
            <a:off x="8145463" y="150813"/>
            <a:ext cx="735012" cy="403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5"/>
          <p:cNvSpPr txBox="1">
            <a:spLocks noChangeArrowheads="1"/>
          </p:cNvSpPr>
          <p:nvPr userDrawn="1"/>
        </p:nvSpPr>
        <p:spPr bwMode="auto">
          <a:xfrm>
            <a:off x="261938" y="61913"/>
            <a:ext cx="4845050" cy="492125"/>
          </a:xfrm>
          <a:prstGeom prst="rect">
            <a:avLst/>
          </a:prstGeom>
          <a:noFill/>
          <a:ln w="9525">
            <a:noFill/>
            <a:miter lim="800000"/>
            <a:headEnd/>
            <a:tailEnd/>
          </a:ln>
          <a:effectLst/>
        </p:spPr>
        <p:txBody>
          <a:bodyPr lIns="0" anchor="b"/>
          <a:lstStyle>
            <a:lvl1pPr>
              <a:defRPr sz="1400"/>
            </a:lvl1pPr>
          </a:lstStyle>
          <a:p>
            <a:pPr marL="0" marR="0" lvl="0" indent="0" algn="l" defTabSz="914400" rtl="0" eaLnBrk="1" fontAlgn="base" latinLnBrk="0" hangingPunct="1">
              <a:lnSpc>
                <a:spcPct val="100000"/>
              </a:lnSpc>
              <a:spcBef>
                <a:spcPct val="20000"/>
              </a:spcBef>
              <a:spcAft>
                <a:spcPct val="0"/>
              </a:spcAft>
              <a:buClr>
                <a:srgbClr val="000000"/>
              </a:buClr>
              <a:buSzTx/>
              <a:buFont typeface="Wingdings" pitchFamily="2" charset="2"/>
              <a:buNone/>
              <a:tabLst/>
              <a:defRPr/>
            </a:pPr>
            <a:r>
              <a:rPr kumimoji="0" lang="en-US" sz="1200" b="1" i="0" u="none" strike="noStrike" kern="1200" cap="none" spc="0" normalizeH="0" baseline="0" noProof="0" dirty="0" smtClean="0">
                <a:ln>
                  <a:noFill/>
                </a:ln>
                <a:solidFill>
                  <a:srgbClr val="00B2EF"/>
                </a:solidFill>
                <a:effectLst/>
                <a:uLnTx/>
                <a:uFillTx/>
                <a:latin typeface="Arial" pitchFamily="34" charset="0"/>
                <a:ea typeface="+mn-ea"/>
                <a:cs typeface="+mn-cs"/>
              </a:rPr>
              <a:t>Bluemix Migration </a:t>
            </a:r>
            <a:r>
              <a:rPr kumimoji="0" lang="en-US" sz="1200" b="1" i="0" u="none" strike="noStrike" kern="1200" cap="none" spc="0" normalizeH="0" baseline="0" noProof="0" dirty="0" err="1" smtClean="0">
                <a:ln>
                  <a:noFill/>
                </a:ln>
                <a:solidFill>
                  <a:srgbClr val="00B2EF"/>
                </a:solidFill>
                <a:effectLst/>
                <a:uLnTx/>
                <a:uFillTx/>
                <a:latin typeface="Arial" pitchFamily="34" charset="0"/>
                <a:ea typeface="+mn-ea"/>
                <a:cs typeface="+mn-cs"/>
              </a:rPr>
              <a:t>Bootcamp</a:t>
            </a:r>
            <a:endParaRPr kumimoji="0" lang="en-US" sz="1200" b="0" i="0" u="none" strike="noStrike" kern="0" cap="none" spc="0" normalizeH="0" baseline="0" noProof="0" dirty="0" smtClean="0">
              <a:ln>
                <a:noFill/>
              </a:ln>
              <a:solidFill>
                <a:srgbClr val="808080"/>
              </a:solidFill>
              <a:effectLst/>
              <a:uLnTx/>
              <a:uFillTx/>
              <a:latin typeface="Arial" pitchFamily="34" charset="0"/>
              <a:ea typeface="+mn-ea"/>
              <a:cs typeface="+mn-cs"/>
            </a:endParaRPr>
          </a:p>
        </p:txBody>
      </p:sp>
      <p:sp>
        <p:nvSpPr>
          <p:cNvPr id="13" name="Rectangle 3"/>
          <p:cNvSpPr>
            <a:spLocks noGrp="1" noChangeArrowheads="1"/>
          </p:cNvSpPr>
          <p:nvPr>
            <p:ph type="body" idx="1"/>
          </p:nvPr>
        </p:nvSpPr>
        <p:spPr bwMode="auto">
          <a:xfrm>
            <a:off x="265113" y="1828800"/>
            <a:ext cx="8650287" cy="4495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p>
            <a:pPr lvl="0"/>
            <a:r>
              <a:rPr lang="en-US" altLang="en-US" dirty="0" smtClean="0"/>
              <a:t>Click to edit Master text styles</a:t>
            </a:r>
          </a:p>
          <a:p>
            <a:pPr lvl="1"/>
            <a:r>
              <a:rPr lang="en-US" altLang="en-US" dirty="0" smtClean="0"/>
              <a:t>Second level</a:t>
            </a:r>
          </a:p>
        </p:txBody>
      </p:sp>
      <p:sp>
        <p:nvSpPr>
          <p:cNvPr id="16" name="Rectangle 6"/>
          <p:cNvSpPr>
            <a:spLocks noChangeArrowheads="1"/>
          </p:cNvSpPr>
          <p:nvPr userDrawn="1"/>
        </p:nvSpPr>
        <p:spPr bwMode="black">
          <a:xfrm>
            <a:off x="5916168" y="6481763"/>
            <a:ext cx="3054350" cy="231475"/>
          </a:xfrm>
          <a:prstGeom prst="rect">
            <a:avLst/>
          </a:prstGeom>
          <a:noFill/>
          <a:ln w="9525">
            <a:noFill/>
            <a:miter lim="800000"/>
            <a:headEnd/>
            <a:tailEnd/>
          </a:ln>
          <a:effectLst/>
        </p:spPr>
        <p:txBody>
          <a:bodyPr lIns="92075" tIns="46038" rIns="92075" bIns="46038">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r" eaLnBrk="1" hangingPunct="1"/>
            <a:r>
              <a:rPr lang="en-US" altLang="en-US" sz="900" dirty="0"/>
              <a:t>© </a:t>
            </a:r>
            <a:r>
              <a:rPr lang="en-US" altLang="en-US" sz="900" dirty="0" smtClean="0"/>
              <a:t>2015 </a:t>
            </a:r>
            <a:r>
              <a:rPr lang="en-US" altLang="en-US" sz="900" dirty="0"/>
              <a:t>IBM Corporation</a:t>
            </a:r>
          </a:p>
        </p:txBody>
      </p:sp>
      <p:sp>
        <p:nvSpPr>
          <p:cNvPr id="18" name="Slide Number Placeholder 9"/>
          <p:cNvSpPr txBox="1">
            <a:spLocks/>
          </p:cNvSpPr>
          <p:nvPr userDrawn="1"/>
        </p:nvSpPr>
        <p:spPr>
          <a:xfrm>
            <a:off x="182880" y="6537960"/>
            <a:ext cx="548640" cy="246888"/>
          </a:xfrm>
          <a:prstGeom prst="rect">
            <a:avLst/>
          </a:prstGeom>
        </p:spPr>
        <p:txBody>
          <a:bodyPr vert="horz" lIns="91440" tIns="45720" rIns="91440" bIns="45720" rtlCol="0" anchor="t" anchorCtr="0"/>
          <a:lstStyle>
            <a:defPPr>
              <a:defRPr lang="en-US"/>
            </a:defPPr>
            <a:lvl1pPr algn="l" rtl="0" fontAlgn="base">
              <a:spcBef>
                <a:spcPct val="0"/>
              </a:spcBef>
              <a:spcAft>
                <a:spcPct val="0"/>
              </a:spcAft>
              <a:defRPr sz="800"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fontAlgn="auto">
              <a:spcBef>
                <a:spcPts val="0"/>
              </a:spcBef>
              <a:spcAft>
                <a:spcPts val="0"/>
              </a:spcAft>
            </a:pPr>
            <a:fld id="{9B3A0D56-66B4-42D0-8710-D8AB9A70E9F1}" type="slidenum">
              <a:rPr lang="en-US" sz="1000" smtClean="0">
                <a:solidFill>
                  <a:prstClr val="black"/>
                </a:solidFill>
                <a:latin typeface="Arial"/>
              </a:rPr>
              <a:pPr fontAlgn="auto">
                <a:spcBef>
                  <a:spcPts val="0"/>
                </a:spcBef>
                <a:spcAft>
                  <a:spcPts val="0"/>
                </a:spcAft>
              </a:pPr>
              <a:t>‹#›</a:t>
            </a:fld>
            <a:endParaRPr lang="en-US" sz="1000" dirty="0">
              <a:solidFill>
                <a:prstClr val="black"/>
              </a:solidFill>
              <a:latin typeface="Arial"/>
            </a:endParaRPr>
          </a:p>
        </p:txBody>
      </p:sp>
    </p:spTree>
  </p:cSld>
  <p:clrMap bg1="lt1" tx1="dk1" bg2="lt2" tx2="dk2" accent1="accent1" accent2="accent2" accent3="accent3" accent4="accent4" accent5="accent5" accent6="accent6" hlink="hlink" folHlink="folHlink"/>
  <p:sldLayoutIdLst>
    <p:sldLayoutId id="2147483705" r:id="rId1"/>
    <p:sldLayoutId id="2147483708" r:id="rId2"/>
    <p:sldLayoutId id="2147483711" r:id="rId3"/>
    <p:sldLayoutId id="2147483712" r:id="rId4"/>
    <p:sldLayoutId id="2147483713" r:id="rId5"/>
    <p:sldLayoutId id="2147483714" r:id="rId6"/>
  </p:sldLayoutIdLst>
  <p:txStyles>
    <p:titleStyle>
      <a:lvl1pPr algn="l" rtl="0" eaLnBrk="0" fontAlgn="base" hangingPunct="0">
        <a:spcBef>
          <a:spcPct val="0"/>
        </a:spcBef>
        <a:spcAft>
          <a:spcPct val="0"/>
        </a:spcAft>
        <a:defRPr sz="2200">
          <a:solidFill>
            <a:schemeClr val="tx1"/>
          </a:solidFill>
          <a:latin typeface="+mj-lt"/>
          <a:ea typeface="+mj-ea"/>
          <a:cs typeface="+mj-cs"/>
        </a:defRPr>
      </a:lvl1pPr>
      <a:lvl2pPr algn="l" rtl="0" eaLnBrk="0" fontAlgn="base" hangingPunct="0">
        <a:spcBef>
          <a:spcPct val="0"/>
        </a:spcBef>
        <a:spcAft>
          <a:spcPct val="0"/>
        </a:spcAft>
        <a:defRPr sz="2200">
          <a:solidFill>
            <a:schemeClr val="tx1"/>
          </a:solidFill>
          <a:latin typeface="Arial" charset="0"/>
        </a:defRPr>
      </a:lvl2pPr>
      <a:lvl3pPr algn="l" rtl="0" eaLnBrk="0" fontAlgn="base" hangingPunct="0">
        <a:spcBef>
          <a:spcPct val="0"/>
        </a:spcBef>
        <a:spcAft>
          <a:spcPct val="0"/>
        </a:spcAft>
        <a:defRPr sz="2200">
          <a:solidFill>
            <a:schemeClr val="tx1"/>
          </a:solidFill>
          <a:latin typeface="Arial" charset="0"/>
        </a:defRPr>
      </a:lvl3pPr>
      <a:lvl4pPr algn="l" rtl="0" eaLnBrk="0" fontAlgn="base" hangingPunct="0">
        <a:spcBef>
          <a:spcPct val="0"/>
        </a:spcBef>
        <a:spcAft>
          <a:spcPct val="0"/>
        </a:spcAft>
        <a:defRPr sz="2200">
          <a:solidFill>
            <a:schemeClr val="tx1"/>
          </a:solidFill>
          <a:latin typeface="Arial" charset="0"/>
        </a:defRPr>
      </a:lvl4pPr>
      <a:lvl5pPr algn="l" rtl="0" eaLnBrk="0" fontAlgn="base" hangingPunct="0">
        <a:spcBef>
          <a:spcPct val="0"/>
        </a:spcBef>
        <a:spcAft>
          <a:spcPct val="0"/>
        </a:spcAft>
        <a:defRPr sz="2200">
          <a:solidFill>
            <a:schemeClr val="tx1"/>
          </a:solidFill>
          <a:latin typeface="Arial" charset="0"/>
        </a:defRPr>
      </a:lvl5pPr>
      <a:lvl6pPr marL="457200" algn="l" rtl="0" eaLnBrk="1" fontAlgn="base" hangingPunct="1">
        <a:spcBef>
          <a:spcPct val="0"/>
        </a:spcBef>
        <a:spcAft>
          <a:spcPct val="0"/>
        </a:spcAft>
        <a:defRPr sz="2200">
          <a:solidFill>
            <a:schemeClr val="tx1"/>
          </a:solidFill>
          <a:latin typeface="Arial" charset="0"/>
        </a:defRPr>
      </a:lvl6pPr>
      <a:lvl7pPr marL="914400" algn="l" rtl="0" eaLnBrk="1" fontAlgn="base" hangingPunct="1">
        <a:spcBef>
          <a:spcPct val="0"/>
        </a:spcBef>
        <a:spcAft>
          <a:spcPct val="0"/>
        </a:spcAft>
        <a:defRPr sz="2200">
          <a:solidFill>
            <a:schemeClr val="tx1"/>
          </a:solidFill>
          <a:latin typeface="Arial" charset="0"/>
        </a:defRPr>
      </a:lvl7pPr>
      <a:lvl8pPr marL="1371600" algn="l" rtl="0" eaLnBrk="1" fontAlgn="base" hangingPunct="1">
        <a:spcBef>
          <a:spcPct val="0"/>
        </a:spcBef>
        <a:spcAft>
          <a:spcPct val="0"/>
        </a:spcAft>
        <a:defRPr sz="2200">
          <a:solidFill>
            <a:schemeClr val="tx1"/>
          </a:solidFill>
          <a:latin typeface="Arial" charset="0"/>
        </a:defRPr>
      </a:lvl8pPr>
      <a:lvl9pPr marL="1828800" algn="l" rtl="0" eaLnBrk="1" fontAlgn="base" hangingPunct="1">
        <a:spcBef>
          <a:spcPct val="0"/>
        </a:spcBef>
        <a:spcAft>
          <a:spcPct val="0"/>
        </a:spcAft>
        <a:defRPr sz="2200">
          <a:solidFill>
            <a:schemeClr val="tx1"/>
          </a:solidFill>
          <a:latin typeface="Arial" charset="0"/>
        </a:defRPr>
      </a:lvl9pPr>
    </p:titleStyle>
    <p:bodyStyle>
      <a:lvl1pPr marL="174625" indent="-174625" algn="l" rtl="0" eaLnBrk="0" fontAlgn="base" hangingPunct="0">
        <a:spcBef>
          <a:spcPts val="1000"/>
        </a:spcBef>
        <a:spcAft>
          <a:spcPct val="0"/>
        </a:spcAft>
        <a:buClr>
          <a:schemeClr val="tx1"/>
        </a:buClr>
        <a:buFont typeface="Wingdings" pitchFamily="2" charset="2"/>
        <a:buChar char="§"/>
        <a:defRPr sz="1600">
          <a:solidFill>
            <a:srgbClr val="000000"/>
          </a:solidFill>
          <a:latin typeface="+mn-lt"/>
          <a:ea typeface="+mn-ea"/>
          <a:cs typeface="+mn-cs"/>
        </a:defRPr>
      </a:lvl1pPr>
      <a:lvl2pPr marL="517525" indent="-174625" algn="l" rtl="0" eaLnBrk="0" fontAlgn="base" hangingPunct="0">
        <a:spcBef>
          <a:spcPts val="0"/>
        </a:spcBef>
        <a:spcAft>
          <a:spcPct val="0"/>
        </a:spcAft>
        <a:buClr>
          <a:schemeClr val="tx1"/>
        </a:buClr>
        <a:buFont typeface="Arial" pitchFamily="34" charset="0"/>
        <a:buChar char="–"/>
        <a:defRPr sz="1600">
          <a:solidFill>
            <a:schemeClr val="tx1"/>
          </a:solidFill>
          <a:latin typeface="+mn-lt"/>
        </a:defRPr>
      </a:lvl2pPr>
      <a:lvl3pPr marL="966788" indent="-168275" algn="l" rtl="0" eaLnBrk="0" fontAlgn="base" hangingPunct="0">
        <a:spcBef>
          <a:spcPct val="20000"/>
        </a:spcBef>
        <a:spcAft>
          <a:spcPct val="0"/>
        </a:spcAft>
        <a:buClr>
          <a:schemeClr val="tx1"/>
        </a:buClr>
        <a:buFont typeface="Arial" pitchFamily="34" charset="0"/>
        <a:buChar char="–"/>
        <a:defRPr sz="1400">
          <a:solidFill>
            <a:schemeClr val="tx1"/>
          </a:solidFill>
          <a:latin typeface="+mn-lt"/>
        </a:defRPr>
      </a:lvl3pPr>
      <a:lvl4pPr marL="1430338" indent="-176213" algn="l" rtl="0" eaLnBrk="0" fontAlgn="base" hangingPunct="0">
        <a:spcBef>
          <a:spcPct val="20000"/>
        </a:spcBef>
        <a:spcAft>
          <a:spcPct val="0"/>
        </a:spcAft>
        <a:buClr>
          <a:schemeClr val="tx1"/>
        </a:buClr>
        <a:buChar char="•"/>
        <a:defRPr sz="1400">
          <a:solidFill>
            <a:schemeClr val="tx1"/>
          </a:solidFill>
          <a:latin typeface="+mn-lt"/>
        </a:defRPr>
      </a:lvl4pPr>
      <a:lvl5pPr marL="1719263" indent="-7938" algn="l" rtl="0" eaLnBrk="0" fontAlgn="base" hangingPunct="0">
        <a:spcBef>
          <a:spcPct val="20000"/>
        </a:spcBef>
        <a:spcAft>
          <a:spcPct val="0"/>
        </a:spcAft>
        <a:buClr>
          <a:schemeClr val="tx1"/>
        </a:buClr>
        <a:buChar char="»"/>
        <a:defRPr sz="1200">
          <a:solidFill>
            <a:schemeClr val="tx1"/>
          </a:solidFill>
          <a:latin typeface="+mn-lt"/>
        </a:defRPr>
      </a:lvl5pPr>
      <a:lvl6pPr marL="2176463" indent="-7938" algn="l" rtl="0" eaLnBrk="1" fontAlgn="base" hangingPunct="1">
        <a:spcBef>
          <a:spcPct val="20000"/>
        </a:spcBef>
        <a:spcAft>
          <a:spcPct val="0"/>
        </a:spcAft>
        <a:buClr>
          <a:schemeClr val="tx1"/>
        </a:buClr>
        <a:defRPr sz="1200">
          <a:solidFill>
            <a:schemeClr val="tx1"/>
          </a:solidFill>
          <a:latin typeface="+mn-lt"/>
        </a:defRPr>
      </a:lvl6pPr>
      <a:lvl7pPr marL="2633663" indent="-7938" algn="l" rtl="0" eaLnBrk="1" fontAlgn="base" hangingPunct="1">
        <a:spcBef>
          <a:spcPct val="20000"/>
        </a:spcBef>
        <a:spcAft>
          <a:spcPct val="0"/>
        </a:spcAft>
        <a:buClr>
          <a:schemeClr val="tx1"/>
        </a:buClr>
        <a:defRPr sz="1200">
          <a:solidFill>
            <a:schemeClr val="tx1"/>
          </a:solidFill>
          <a:latin typeface="+mn-lt"/>
        </a:defRPr>
      </a:lvl7pPr>
      <a:lvl8pPr marL="3090863" indent="-7938" algn="l" rtl="0" eaLnBrk="1" fontAlgn="base" hangingPunct="1">
        <a:spcBef>
          <a:spcPct val="20000"/>
        </a:spcBef>
        <a:spcAft>
          <a:spcPct val="0"/>
        </a:spcAft>
        <a:buClr>
          <a:schemeClr val="tx1"/>
        </a:buClr>
        <a:defRPr sz="1200">
          <a:solidFill>
            <a:schemeClr val="tx1"/>
          </a:solidFill>
          <a:latin typeface="+mn-lt"/>
        </a:defRPr>
      </a:lvl8pPr>
      <a:lvl9pPr marL="3548063" indent="-7938" algn="l" rtl="0" eaLnBrk="1" fontAlgn="base" hangingPunct="1">
        <a:spcBef>
          <a:spcPct val="20000"/>
        </a:spcBef>
        <a:spcAft>
          <a:spcPct val="0"/>
        </a:spcAft>
        <a:buClr>
          <a:schemeClr val="tx1"/>
        </a:buCl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34.png"/><Relationship Id="rId3" Type="http://schemas.openxmlformats.org/officeDocument/2006/relationships/image" Target="../media/image24.png"/><Relationship Id="rId7" Type="http://schemas.openxmlformats.org/officeDocument/2006/relationships/image" Target="../media/image28.png"/><Relationship Id="rId12" Type="http://schemas.openxmlformats.org/officeDocument/2006/relationships/image" Target="../media/image33.png"/><Relationship Id="rId2" Type="http://schemas.openxmlformats.org/officeDocument/2006/relationships/image" Target="../media/image23.png"/><Relationship Id="rId1" Type="http://schemas.openxmlformats.org/officeDocument/2006/relationships/slideLayout" Target="../slideLayouts/slideLayout3.xml"/><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png"/><Relationship Id="rId15" Type="http://schemas.openxmlformats.org/officeDocument/2006/relationships/image" Target="../media/image3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 Id="rId14" Type="http://schemas.openxmlformats.org/officeDocument/2006/relationships/image" Target="../media/image3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image" Target="../media/image42.png"/><Relationship Id="rId1" Type="http://schemas.openxmlformats.org/officeDocument/2006/relationships/slideLayout" Target="../slideLayouts/slideLayout3.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37.xml.rels><?xml version="1.0" encoding="UTF-8" standalone="yes"?>
<Relationships xmlns="http://schemas.openxmlformats.org/package/2006/relationships"><Relationship Id="rId3" Type="http://schemas.openxmlformats.org/officeDocument/2006/relationships/image" Target="../media/image49.png"/><Relationship Id="rId7" Type="http://schemas.openxmlformats.org/officeDocument/2006/relationships/image" Target="../media/image53.png"/><Relationship Id="rId2" Type="http://schemas.openxmlformats.org/officeDocument/2006/relationships/image" Target="../media/image48.png"/><Relationship Id="rId1" Type="http://schemas.openxmlformats.org/officeDocument/2006/relationships/slideLayout" Target="../slideLayouts/slideLayout3.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3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3.xml"/><Relationship Id="rId4" Type="http://schemas.openxmlformats.org/officeDocument/2006/relationships/image" Target="../media/image56.png"/></Relationships>
</file>

<file path=ppt/slides/_rels/slide3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3.xml"/><Relationship Id="rId4" Type="http://schemas.openxmlformats.org/officeDocument/2006/relationships/image" Target="../media/image59.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41.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3.xml"/><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s>
</file>

<file path=ppt/slides/_rels/slide42.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pPr lvl="0"/>
            <a:r>
              <a:rPr lang="en-US" sz="3600" kern="1200" dirty="0" smtClean="0">
                <a:latin typeface="Arial"/>
                <a:cs typeface="Arial"/>
              </a:rPr>
              <a:t>Moving Applications to the Cloud</a:t>
            </a:r>
            <a:endParaRPr lang="en-US" sz="2200" b="0" dirty="0"/>
          </a:p>
        </p:txBody>
      </p:sp>
      <p:sp>
        <p:nvSpPr>
          <p:cNvPr id="5" name="Subtitle 4"/>
          <p:cNvSpPr>
            <a:spLocks noGrp="1"/>
          </p:cNvSpPr>
          <p:nvPr>
            <p:ph type="subTitle" idx="1"/>
          </p:nvPr>
        </p:nvSpPr>
        <p:spPr>
          <a:xfrm>
            <a:off x="263526" y="4327556"/>
            <a:ext cx="4688721" cy="883010"/>
          </a:xfrm>
        </p:spPr>
        <p:txBody>
          <a:bodyPr/>
          <a:lstStyle/>
          <a:p>
            <a:pPr lvl="0"/>
            <a:r>
              <a:rPr lang="en-US" altLang="en-US" sz="1600" dirty="0" smtClean="0"/>
              <a:t>Kyle Brown</a:t>
            </a:r>
          </a:p>
          <a:p>
            <a:pPr lvl="0"/>
            <a:r>
              <a:rPr lang="en-US" altLang="en-US" sz="1600" dirty="0" smtClean="0"/>
              <a:t>Distinguished Engineer</a:t>
            </a:r>
          </a:p>
          <a:p>
            <a:pPr lvl="0"/>
            <a:r>
              <a:rPr lang="en-US" altLang="en-US" sz="1600" dirty="0" smtClean="0"/>
              <a:t>IBM Cloud Lab Services</a:t>
            </a:r>
          </a:p>
          <a:p>
            <a:pPr lvl="0"/>
            <a:r>
              <a:rPr lang="en-US" altLang="en-US" sz="1600" dirty="0" err="1" smtClean="0"/>
              <a:t>brownkyl@us.ibm.com</a:t>
            </a:r>
            <a:endParaRPr lang="en-US" altLang="en-US" sz="16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Differing </a:t>
            </a:r>
            <a:r>
              <a:rPr lang="en-US" dirty="0"/>
              <a:t>Assumptions</a:t>
            </a:r>
          </a:p>
        </p:txBody>
      </p:sp>
      <p:sp>
        <p:nvSpPr>
          <p:cNvPr id="3" name="Text Placeholder 2"/>
          <p:cNvSpPr>
            <a:spLocks noGrp="1"/>
          </p:cNvSpPr>
          <p:nvPr>
            <p:ph type="body" sz="quarter" idx="10"/>
          </p:nvPr>
        </p:nvSpPr>
        <p:spPr>
          <a:xfrm>
            <a:off x="265113" y="1353935"/>
            <a:ext cx="7906544" cy="4499572"/>
          </a:xfrm>
        </p:spPr>
        <p:txBody>
          <a:bodyPr/>
          <a:lstStyle/>
          <a:p>
            <a:r>
              <a:rPr lang="en-US" sz="1800" dirty="0" smtClean="0"/>
              <a:t>Enterprise (Cloud Ready) </a:t>
            </a:r>
            <a:r>
              <a:rPr lang="en-US" sz="1800" dirty="0"/>
              <a:t>Assumptions</a:t>
            </a:r>
          </a:p>
          <a:p>
            <a:pPr lvl="1"/>
            <a:r>
              <a:rPr lang="en-US" dirty="0"/>
              <a:t>The infrastructure provides my </a:t>
            </a:r>
            <a:r>
              <a:rPr lang="en-US" dirty="0" smtClean="0"/>
              <a:t>NFR’s.</a:t>
            </a:r>
            <a:endParaRPr lang="en-US" dirty="0"/>
          </a:p>
          <a:p>
            <a:pPr lvl="1"/>
            <a:r>
              <a:rPr lang="en-US" dirty="0"/>
              <a:t>The infrastructure is </a:t>
            </a:r>
            <a:r>
              <a:rPr lang="en-US" dirty="0" smtClean="0"/>
              <a:t>stable.</a:t>
            </a:r>
            <a:endParaRPr lang="en-US" dirty="0"/>
          </a:p>
          <a:p>
            <a:pPr lvl="1"/>
            <a:r>
              <a:rPr lang="en-US" dirty="0"/>
              <a:t>The components of my application are </a:t>
            </a:r>
            <a:r>
              <a:rPr lang="en-US" dirty="0" smtClean="0"/>
              <a:t>co-located.</a:t>
            </a:r>
            <a:endParaRPr lang="en-US" dirty="0"/>
          </a:p>
          <a:p>
            <a:pPr lvl="1"/>
            <a:r>
              <a:rPr lang="en-US" dirty="0"/>
              <a:t>My ops team controls the production </a:t>
            </a:r>
            <a:r>
              <a:rPr lang="en-US" dirty="0" smtClean="0"/>
              <a:t>servers.</a:t>
            </a:r>
            <a:endParaRPr lang="en-US" dirty="0"/>
          </a:p>
          <a:p>
            <a:pPr lvl="1"/>
            <a:r>
              <a:rPr lang="en-US" dirty="0"/>
              <a:t>If a disaster happens, it’s someone else’s responsibility to fix </a:t>
            </a:r>
            <a:r>
              <a:rPr lang="en-US" dirty="0" smtClean="0"/>
              <a:t>it.</a:t>
            </a:r>
            <a:endParaRPr lang="en-US" dirty="0"/>
          </a:p>
          <a:p>
            <a:r>
              <a:rPr lang="en-US" sz="1800" dirty="0"/>
              <a:t>Cloud Centric Assumptions</a:t>
            </a:r>
          </a:p>
          <a:p>
            <a:pPr lvl="1"/>
            <a:r>
              <a:rPr lang="en-US" dirty="0"/>
              <a:t>My application and my services provide my </a:t>
            </a:r>
            <a:r>
              <a:rPr lang="en-US" dirty="0" smtClean="0"/>
              <a:t>NFR’s.</a:t>
            </a:r>
            <a:endParaRPr lang="en-US" dirty="0"/>
          </a:p>
          <a:p>
            <a:pPr lvl="1"/>
            <a:r>
              <a:rPr lang="en-US" dirty="0"/>
              <a:t>The infrastructure is constantly changing (elastic</a:t>
            </a:r>
            <a:r>
              <a:rPr lang="en-US" dirty="0" smtClean="0"/>
              <a:t>).</a:t>
            </a:r>
            <a:endParaRPr lang="en-US" dirty="0"/>
          </a:p>
          <a:p>
            <a:pPr lvl="1"/>
            <a:r>
              <a:rPr lang="en-US" dirty="0"/>
              <a:t>My application components may be globally </a:t>
            </a:r>
            <a:r>
              <a:rPr lang="en-US" dirty="0" smtClean="0"/>
              <a:t>distributed.</a:t>
            </a:r>
            <a:endParaRPr lang="en-US" dirty="0"/>
          </a:p>
          <a:p>
            <a:pPr lvl="1"/>
            <a:r>
              <a:rPr lang="en-US" dirty="0"/>
              <a:t>As a </a:t>
            </a:r>
            <a:r>
              <a:rPr lang="en-US" dirty="0" err="1"/>
              <a:t>Dev</a:t>
            </a:r>
            <a:r>
              <a:rPr lang="en-US" dirty="0"/>
              <a:t>/Ops team member I control the production </a:t>
            </a:r>
            <a:r>
              <a:rPr lang="en-US" dirty="0" smtClean="0"/>
              <a:t>servers.</a:t>
            </a:r>
            <a:endParaRPr lang="en-US" dirty="0"/>
          </a:p>
          <a:p>
            <a:pPr lvl="1"/>
            <a:r>
              <a:rPr lang="en-US" dirty="0"/>
              <a:t>If a disaster happens, it’s my responsibility to make sure my app stays </a:t>
            </a:r>
            <a:r>
              <a:rPr lang="en-US" dirty="0" smtClean="0"/>
              <a:t>up.</a:t>
            </a:r>
            <a:endParaRPr lang="en-US" altLang="en-US" dirty="0" smtClean="0">
              <a:latin typeface="Arial" pitchFamily="34" charset="0"/>
            </a:endParaRPr>
          </a:p>
        </p:txBody>
      </p:sp>
      <p:pic>
        <p:nvPicPr>
          <p:cNvPr id="4" name="Picture 3"/>
          <p:cNvPicPr>
            <a:picLocks noChangeAspect="1"/>
          </p:cNvPicPr>
          <p:nvPr/>
        </p:nvPicPr>
        <p:blipFill>
          <a:blip r:embed="rId2"/>
          <a:stretch>
            <a:fillRect/>
          </a:stretch>
        </p:blipFill>
        <p:spPr>
          <a:xfrm>
            <a:off x="6696363" y="1108363"/>
            <a:ext cx="2134129" cy="1281910"/>
          </a:xfrm>
          <a:prstGeom prst="rect">
            <a:avLst/>
          </a:prstGeom>
        </p:spPr>
      </p:pic>
      <p:pic>
        <p:nvPicPr>
          <p:cNvPr id="6" name="Picture 5"/>
          <p:cNvPicPr>
            <a:picLocks noChangeAspect="1"/>
          </p:cNvPicPr>
          <p:nvPr/>
        </p:nvPicPr>
        <p:blipFill>
          <a:blip r:embed="rId3"/>
          <a:stretch>
            <a:fillRect/>
          </a:stretch>
        </p:blipFill>
        <p:spPr>
          <a:xfrm>
            <a:off x="6442363" y="2352386"/>
            <a:ext cx="2551545" cy="1913659"/>
          </a:xfrm>
          <a:prstGeom prst="rect">
            <a:avLst/>
          </a:prstGeom>
        </p:spPr>
      </p:pic>
      <p:sp>
        <p:nvSpPr>
          <p:cNvPr id="7" name="Rectangle 6"/>
          <p:cNvSpPr/>
          <p:nvPr/>
        </p:nvSpPr>
        <p:spPr>
          <a:xfrm>
            <a:off x="4808871" y="5020877"/>
            <a:ext cx="4084171" cy="1200328"/>
          </a:xfrm>
          <a:prstGeom prst="rect">
            <a:avLst/>
          </a:prstGeom>
          <a:noFill/>
        </p:spPr>
        <p:txBody>
          <a:bodyPr wrap="none" lIns="91440" tIns="45720" rIns="91440" bIns="45720">
            <a:spAutoFit/>
          </a:bodyPr>
          <a:lstStyle/>
          <a:p>
            <a:pPr algn="ctr"/>
            <a:r>
              <a:rPr lang="en-US" sz="24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Choosing one or the other</a:t>
            </a:r>
          </a:p>
          <a:p>
            <a:pPr algn="ctr"/>
            <a:r>
              <a:rPr lang="en-US" sz="2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has an effect on your </a:t>
            </a:r>
            <a:r>
              <a:rPr lang="en-US" sz="2400" b="1" dirty="0" smtClean="0">
                <a:ln w="12700">
                  <a:solidFill>
                    <a:schemeClr val="tx2">
                      <a:satMod val="155000"/>
                    </a:schemeClr>
                  </a:solidFill>
                  <a:prstDash val="solid"/>
                </a:ln>
                <a:solidFill>
                  <a:srgbClr val="FF0000"/>
                </a:solidFill>
                <a:effectLst>
                  <a:outerShdw blurRad="41275" dist="20320" dir="1800000" algn="tl" rotWithShape="0">
                    <a:srgbClr val="000000">
                      <a:alpha val="40000"/>
                    </a:srgbClr>
                  </a:outerShdw>
                </a:effectLst>
              </a:rPr>
              <a:t>team</a:t>
            </a:r>
          </a:p>
          <a:p>
            <a:pPr algn="ctr"/>
            <a:r>
              <a:rPr lang="en-US" sz="2400" b="1" cap="none" spc="0" dirty="0" smtClean="0">
                <a:ln w="12700">
                  <a:solidFill>
                    <a:schemeClr val="tx2">
                      <a:satMod val="155000"/>
                    </a:schemeClr>
                  </a:solidFill>
                  <a:prstDash val="solid"/>
                </a:ln>
                <a:solidFill>
                  <a:srgbClr val="FF0000"/>
                </a:solidFill>
                <a:effectLst>
                  <a:outerShdw blurRad="41275" dist="20320" dir="1800000" algn="tl" rotWithShape="0">
                    <a:srgbClr val="000000">
                      <a:alpha val="40000"/>
                    </a:srgbClr>
                  </a:outerShdw>
                </a:effectLst>
              </a:rPr>
              <a:t>composition and roles</a:t>
            </a:r>
            <a:endParaRPr lang="en-US" sz="2400" b="1" cap="none" spc="0" dirty="0">
              <a:ln w="12700">
                <a:solidFill>
                  <a:schemeClr val="tx2">
                    <a:satMod val="155000"/>
                  </a:schemeClr>
                </a:solidFill>
                <a:prstDash val="solid"/>
              </a:ln>
              <a:solidFill>
                <a:srgbClr val="FF0000"/>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175579395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NFR’s</a:t>
            </a:r>
            <a:endParaRPr lang="en-US" dirty="0"/>
          </a:p>
        </p:txBody>
      </p:sp>
      <p:sp>
        <p:nvSpPr>
          <p:cNvPr id="3" name="Text Placeholder 2"/>
          <p:cNvSpPr>
            <a:spLocks noGrp="1"/>
          </p:cNvSpPr>
          <p:nvPr>
            <p:ph type="body" sz="quarter" idx="10"/>
          </p:nvPr>
        </p:nvSpPr>
        <p:spPr/>
        <p:txBody>
          <a:bodyPr/>
          <a:lstStyle/>
          <a:p>
            <a:r>
              <a:rPr lang="en-US" dirty="0" smtClean="0"/>
              <a:t>A key aspect of moving Enterprise applications to the Cloud is in compliance with Enterprise Security Requirements</a:t>
            </a:r>
          </a:p>
          <a:p>
            <a:pPr lvl="1"/>
            <a:r>
              <a:rPr lang="en-US" dirty="0" smtClean="0"/>
              <a:t>Enterprises usually have Chief Information Security Officers (CISOs) who set policies regarding application and data security.</a:t>
            </a:r>
          </a:p>
          <a:p>
            <a:pPr lvl="1"/>
            <a:r>
              <a:rPr lang="en-US" dirty="0" smtClean="0"/>
              <a:t>You want to work with the CISO instead of against them – non-compliant </a:t>
            </a:r>
            <a:r>
              <a:rPr lang="en-US" dirty="0" err="1" smtClean="0"/>
              <a:t>skunkworks</a:t>
            </a:r>
            <a:r>
              <a:rPr lang="en-US" dirty="0" smtClean="0"/>
              <a:t> projects are not the way to win hearts and minds!</a:t>
            </a:r>
          </a:p>
          <a:p>
            <a:r>
              <a:rPr lang="en-US" dirty="0" smtClean="0"/>
              <a:t>Some of the concerns you may have to address to build Cloud applications compliant with Corporate security policies:</a:t>
            </a:r>
          </a:p>
          <a:p>
            <a:pPr lvl="1"/>
            <a:r>
              <a:rPr lang="en-US" dirty="0" smtClean="0"/>
              <a:t>Legislated Privacy Requirements (incl. Data Location)</a:t>
            </a:r>
          </a:p>
          <a:p>
            <a:pPr lvl="1"/>
            <a:r>
              <a:rPr lang="en-US" dirty="0" smtClean="0"/>
              <a:t>Required/Desired Levels of Isolation</a:t>
            </a:r>
          </a:p>
          <a:p>
            <a:pPr lvl="1"/>
            <a:r>
              <a:rPr lang="en-US" dirty="0" err="1" smtClean="0"/>
              <a:t>Autnz</a:t>
            </a:r>
            <a:r>
              <a:rPr lang="en-US" dirty="0" smtClean="0"/>
              <a:t>/</a:t>
            </a:r>
            <a:r>
              <a:rPr lang="en-US" dirty="0" err="1" smtClean="0"/>
              <a:t>Authn</a:t>
            </a:r>
            <a:r>
              <a:rPr lang="en-US" dirty="0" smtClean="0"/>
              <a:t>/Identity Management</a:t>
            </a:r>
          </a:p>
          <a:p>
            <a:pPr lvl="1"/>
            <a:r>
              <a:rPr lang="en-US" dirty="0" smtClean="0"/>
              <a:t>Audit Logging/Separation of Concerns</a:t>
            </a:r>
          </a:p>
          <a:p>
            <a:pPr lvl="1"/>
            <a:r>
              <a:rPr lang="en-US" dirty="0" smtClean="0"/>
              <a:t>Encryption (at rest, in transit)</a:t>
            </a:r>
            <a:endParaRPr lang="en-US" dirty="0"/>
          </a:p>
        </p:txBody>
      </p:sp>
      <p:pic>
        <p:nvPicPr>
          <p:cNvPr id="5" name="Picture 4"/>
          <p:cNvPicPr>
            <a:picLocks noChangeAspect="1"/>
          </p:cNvPicPr>
          <p:nvPr/>
        </p:nvPicPr>
        <p:blipFill>
          <a:blip r:embed="rId2"/>
          <a:stretch>
            <a:fillRect/>
          </a:stretch>
        </p:blipFill>
        <p:spPr>
          <a:xfrm>
            <a:off x="6193108" y="4317854"/>
            <a:ext cx="2727794" cy="2045846"/>
          </a:xfrm>
          <a:prstGeom prst="rect">
            <a:avLst/>
          </a:prstGeom>
        </p:spPr>
      </p:pic>
    </p:spTree>
    <p:extLst>
      <p:ext uri="{BB962C8B-B14F-4D97-AF65-F5344CB8AC3E}">
        <p14:creationId xmlns:p14="http://schemas.microsoft.com/office/powerpoint/2010/main" val="2051187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  </a:t>
            </a:r>
            <a:endParaRPr lang="en-US" dirty="0"/>
          </a:p>
        </p:txBody>
      </p:sp>
      <p:sp>
        <p:nvSpPr>
          <p:cNvPr id="5" name="Title 4"/>
          <p:cNvSpPr txBox="1">
            <a:spLocks/>
          </p:cNvSpPr>
          <p:nvPr/>
        </p:nvSpPr>
        <p:spPr bwMode="auto">
          <a:xfrm>
            <a:off x="479997" y="2524062"/>
            <a:ext cx="82296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lvl1pPr algn="l" rtl="0" eaLnBrk="0" fontAlgn="base" hangingPunct="0">
              <a:spcBef>
                <a:spcPct val="0"/>
              </a:spcBef>
              <a:spcAft>
                <a:spcPct val="0"/>
              </a:spcAft>
              <a:defRPr sz="2200">
                <a:solidFill>
                  <a:schemeClr val="tx1"/>
                </a:solidFill>
                <a:latin typeface="+mj-lt"/>
                <a:ea typeface="+mj-ea"/>
                <a:cs typeface="+mj-cs"/>
              </a:defRPr>
            </a:lvl1pPr>
            <a:lvl2pPr algn="l" rtl="0" eaLnBrk="0" fontAlgn="base" hangingPunct="0">
              <a:spcBef>
                <a:spcPct val="0"/>
              </a:spcBef>
              <a:spcAft>
                <a:spcPct val="0"/>
              </a:spcAft>
              <a:defRPr sz="2200">
                <a:solidFill>
                  <a:schemeClr val="tx1"/>
                </a:solidFill>
                <a:latin typeface="Arial" charset="0"/>
              </a:defRPr>
            </a:lvl2pPr>
            <a:lvl3pPr algn="l" rtl="0" eaLnBrk="0" fontAlgn="base" hangingPunct="0">
              <a:spcBef>
                <a:spcPct val="0"/>
              </a:spcBef>
              <a:spcAft>
                <a:spcPct val="0"/>
              </a:spcAft>
              <a:defRPr sz="2200">
                <a:solidFill>
                  <a:schemeClr val="tx1"/>
                </a:solidFill>
                <a:latin typeface="Arial" charset="0"/>
              </a:defRPr>
            </a:lvl3pPr>
            <a:lvl4pPr algn="l" rtl="0" eaLnBrk="0" fontAlgn="base" hangingPunct="0">
              <a:spcBef>
                <a:spcPct val="0"/>
              </a:spcBef>
              <a:spcAft>
                <a:spcPct val="0"/>
              </a:spcAft>
              <a:defRPr sz="2200">
                <a:solidFill>
                  <a:schemeClr val="tx1"/>
                </a:solidFill>
                <a:latin typeface="Arial" charset="0"/>
              </a:defRPr>
            </a:lvl4pPr>
            <a:lvl5pPr algn="l" rtl="0" eaLnBrk="0" fontAlgn="base" hangingPunct="0">
              <a:spcBef>
                <a:spcPct val="0"/>
              </a:spcBef>
              <a:spcAft>
                <a:spcPct val="0"/>
              </a:spcAft>
              <a:defRPr sz="2200">
                <a:solidFill>
                  <a:schemeClr val="tx1"/>
                </a:solidFill>
                <a:latin typeface="Arial" charset="0"/>
              </a:defRPr>
            </a:lvl5pPr>
            <a:lvl6pPr marL="457200" algn="l" rtl="0" eaLnBrk="1" fontAlgn="base" hangingPunct="1">
              <a:spcBef>
                <a:spcPct val="0"/>
              </a:spcBef>
              <a:spcAft>
                <a:spcPct val="0"/>
              </a:spcAft>
              <a:defRPr sz="2200">
                <a:solidFill>
                  <a:schemeClr val="tx1"/>
                </a:solidFill>
                <a:latin typeface="Arial" charset="0"/>
              </a:defRPr>
            </a:lvl6pPr>
            <a:lvl7pPr marL="914400" algn="l" rtl="0" eaLnBrk="1" fontAlgn="base" hangingPunct="1">
              <a:spcBef>
                <a:spcPct val="0"/>
              </a:spcBef>
              <a:spcAft>
                <a:spcPct val="0"/>
              </a:spcAft>
              <a:defRPr sz="2200">
                <a:solidFill>
                  <a:schemeClr val="tx1"/>
                </a:solidFill>
                <a:latin typeface="Arial" charset="0"/>
              </a:defRPr>
            </a:lvl7pPr>
            <a:lvl8pPr marL="1371600" algn="l" rtl="0" eaLnBrk="1" fontAlgn="base" hangingPunct="1">
              <a:spcBef>
                <a:spcPct val="0"/>
              </a:spcBef>
              <a:spcAft>
                <a:spcPct val="0"/>
              </a:spcAft>
              <a:defRPr sz="2200">
                <a:solidFill>
                  <a:schemeClr val="tx1"/>
                </a:solidFill>
                <a:latin typeface="Arial" charset="0"/>
              </a:defRPr>
            </a:lvl8pPr>
            <a:lvl9pPr marL="1828800" algn="l" rtl="0" eaLnBrk="1" fontAlgn="base" hangingPunct="1">
              <a:spcBef>
                <a:spcPct val="0"/>
              </a:spcBef>
              <a:spcAft>
                <a:spcPct val="0"/>
              </a:spcAft>
              <a:defRPr sz="2200">
                <a:solidFill>
                  <a:schemeClr val="tx1"/>
                </a:solidFill>
                <a:latin typeface="Arial" charset="0"/>
              </a:defRPr>
            </a:lvl9pPr>
          </a:lstStyle>
          <a:p>
            <a:pPr algn="ctr"/>
            <a:r>
              <a:rPr lang="en-US" sz="4400" dirty="0" smtClean="0"/>
              <a:t>Making Applications Cloud Ready</a:t>
            </a:r>
            <a:endParaRPr lang="en-US" sz="4400" kern="0" dirty="0"/>
          </a:p>
        </p:txBody>
      </p:sp>
    </p:spTree>
    <p:extLst>
      <p:ext uri="{BB962C8B-B14F-4D97-AF65-F5344CB8AC3E}">
        <p14:creationId xmlns:p14="http://schemas.microsoft.com/office/powerpoint/2010/main" val="28076094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9 </a:t>
            </a:r>
            <a:r>
              <a:rPr lang="en-US" dirty="0"/>
              <a:t>c</a:t>
            </a:r>
            <a:r>
              <a:rPr lang="en-US" dirty="0" smtClean="0"/>
              <a:t>riteria for </a:t>
            </a:r>
            <a:r>
              <a:rPr lang="en-US" dirty="0"/>
              <a:t>c</a:t>
            </a:r>
            <a:r>
              <a:rPr lang="en-US" dirty="0" smtClean="0"/>
              <a:t>loud-ready applications</a:t>
            </a:r>
            <a:endParaRPr lang="en-US" dirty="0"/>
          </a:p>
        </p:txBody>
      </p:sp>
      <p:sp>
        <p:nvSpPr>
          <p:cNvPr id="3" name="Text Placeholder 2"/>
          <p:cNvSpPr>
            <a:spLocks noGrp="1"/>
          </p:cNvSpPr>
          <p:nvPr>
            <p:ph type="body" sz="quarter" idx="10"/>
          </p:nvPr>
        </p:nvSpPr>
        <p:spPr>
          <a:xfrm>
            <a:off x="609600" y="1292088"/>
            <a:ext cx="7205663" cy="5188088"/>
          </a:xfrm>
        </p:spPr>
        <p:txBody>
          <a:bodyPr/>
          <a:lstStyle/>
          <a:p>
            <a:pPr marL="457200" indent="-457200">
              <a:buFont typeface="+mj-lt"/>
              <a:buAutoNum type="arabicPeriod"/>
              <a:defRPr/>
            </a:pPr>
            <a:r>
              <a:rPr lang="en-US" sz="2000" dirty="0" smtClean="0">
                <a:latin typeface="Arial" charset="0"/>
                <a:ea typeface="ＭＳ Ｐゴシック" charset="0"/>
              </a:rPr>
              <a:t>Application’s design is topology-agnostic</a:t>
            </a:r>
          </a:p>
          <a:p>
            <a:pPr lvl="1">
              <a:defRPr/>
            </a:pPr>
            <a:r>
              <a:rPr lang="en-US" sz="1800" dirty="0" smtClean="0">
                <a:latin typeface="Arial" charset="0"/>
                <a:ea typeface="ＭＳ Ｐゴシック" charset="0"/>
              </a:rPr>
              <a:t>Ex: Clustering </a:t>
            </a:r>
            <a:r>
              <a:rPr lang="en-US" sz="1800" dirty="0">
                <a:latin typeface="Arial" charset="0"/>
                <a:ea typeface="ＭＳ Ｐゴシック" charset="0"/>
              </a:rPr>
              <a:t>is </a:t>
            </a:r>
            <a:r>
              <a:rPr lang="en-US" sz="1800" dirty="0" smtClean="0">
                <a:latin typeface="Arial" charset="0"/>
                <a:ea typeface="ＭＳ Ｐゴシック" charset="0"/>
              </a:rPr>
              <a:t>supported, no </a:t>
            </a:r>
            <a:r>
              <a:rPr lang="en-US" sz="1800" dirty="0">
                <a:latin typeface="Arial" charset="0"/>
                <a:ea typeface="ＭＳ Ｐゴシック" charset="0"/>
              </a:rPr>
              <a:t>specific cluster </a:t>
            </a:r>
            <a:r>
              <a:rPr lang="en-US" sz="1800" dirty="0" smtClean="0">
                <a:latin typeface="Arial" charset="0"/>
                <a:ea typeface="ＭＳ Ｐゴシック" charset="0"/>
              </a:rPr>
              <a:t>size needed</a:t>
            </a:r>
            <a:endParaRPr lang="en-US" sz="1800" dirty="0">
              <a:latin typeface="Arial" charset="0"/>
              <a:ea typeface="ＭＳ Ｐゴシック" charset="0"/>
            </a:endParaRPr>
          </a:p>
          <a:p>
            <a:pPr marL="457200" indent="-457200">
              <a:buFont typeface="+mj-lt"/>
              <a:buAutoNum type="arabicPeriod"/>
              <a:defRPr/>
            </a:pPr>
            <a:r>
              <a:rPr lang="en-US" sz="2000" dirty="0">
                <a:latin typeface="Arial" charset="0"/>
                <a:ea typeface="ＭＳ Ｐゴシック" charset="0"/>
              </a:rPr>
              <a:t>Application’s </a:t>
            </a:r>
            <a:r>
              <a:rPr lang="en-US" sz="2000" dirty="0" smtClean="0">
                <a:latin typeface="Arial" charset="0"/>
                <a:ea typeface="ＭＳ Ｐゴシック" charset="0"/>
              </a:rPr>
              <a:t>management is infrastructure-agnostic</a:t>
            </a:r>
          </a:p>
          <a:p>
            <a:pPr lvl="1">
              <a:defRPr/>
            </a:pPr>
            <a:r>
              <a:rPr lang="en-US" sz="1800" dirty="0" smtClean="0">
                <a:latin typeface="Arial" charset="0"/>
                <a:ea typeface="ＭＳ Ｐゴシック" charset="0"/>
              </a:rPr>
              <a:t>Ex: Doesn’t depend on IP addresses, hostnames, or VLANs</a:t>
            </a:r>
          </a:p>
          <a:p>
            <a:pPr marL="457200" indent="-457200">
              <a:buFont typeface="+mj-lt"/>
              <a:buAutoNum type="arabicPeriod"/>
              <a:defRPr/>
            </a:pPr>
            <a:r>
              <a:rPr lang="en-US" sz="2000" dirty="0" smtClean="0">
                <a:latin typeface="Arial" charset="0"/>
                <a:ea typeface="ＭＳ Ｐゴシック" charset="0"/>
              </a:rPr>
              <a:t>Application doesn't use infrastructure-specific APIs</a:t>
            </a:r>
          </a:p>
          <a:p>
            <a:pPr marL="457200" indent="-457200">
              <a:buFont typeface="+mj-lt"/>
              <a:buAutoNum type="arabicPeriod"/>
              <a:defRPr/>
            </a:pPr>
            <a:r>
              <a:rPr lang="en-US" sz="2000" dirty="0">
                <a:latin typeface="Arial" charset="0"/>
                <a:ea typeface="ＭＳ Ｐゴシック" charset="0"/>
              </a:rPr>
              <a:t>Application doesn't use OS-specific </a:t>
            </a:r>
            <a:r>
              <a:rPr lang="en-US" sz="2000" dirty="0" smtClean="0">
                <a:latin typeface="Arial" charset="0"/>
                <a:ea typeface="ＭＳ Ｐゴシック" charset="0"/>
              </a:rPr>
              <a:t>features</a:t>
            </a:r>
          </a:p>
          <a:p>
            <a:pPr marL="457200" indent="-457200">
              <a:buFont typeface="+mj-lt"/>
              <a:buAutoNum type="arabicPeriod"/>
              <a:defRPr/>
            </a:pPr>
            <a:r>
              <a:rPr lang="en-US" sz="2000" dirty="0">
                <a:latin typeface="Arial" charset="0"/>
                <a:ea typeface="ＭＳ Ｐゴシック" charset="0"/>
              </a:rPr>
              <a:t>Application doesn't use</a:t>
            </a:r>
            <a:r>
              <a:rPr lang="en-US" sz="2000" dirty="0" smtClean="0">
                <a:latin typeface="Arial" charset="0"/>
                <a:ea typeface="ＭＳ Ｐゴシック" charset="0"/>
              </a:rPr>
              <a:t> the </a:t>
            </a:r>
            <a:r>
              <a:rPr lang="en-US" sz="2000" dirty="0">
                <a:latin typeface="Arial" charset="0"/>
                <a:ea typeface="ＭＳ Ｐゴシック" charset="0"/>
              </a:rPr>
              <a:t>local file </a:t>
            </a:r>
            <a:r>
              <a:rPr lang="en-US" sz="2000" dirty="0" smtClean="0">
                <a:latin typeface="Arial" charset="0"/>
                <a:ea typeface="ＭＳ Ｐゴシック" charset="0"/>
              </a:rPr>
              <a:t>system</a:t>
            </a:r>
            <a:endParaRPr lang="en-US" sz="2000" dirty="0">
              <a:latin typeface="Arial" charset="0"/>
              <a:ea typeface="ＭＳ Ｐゴシック" charset="0"/>
            </a:endParaRPr>
          </a:p>
          <a:p>
            <a:pPr marL="457200" indent="-457200">
              <a:buFont typeface="+mj-lt"/>
              <a:buAutoNum type="arabicPeriod"/>
              <a:defRPr/>
            </a:pPr>
            <a:r>
              <a:rPr lang="en-US" sz="2000" dirty="0">
                <a:latin typeface="Arial" charset="0"/>
                <a:ea typeface="ＭＳ Ｐゴシック" charset="0"/>
              </a:rPr>
              <a:t>Application </a:t>
            </a:r>
            <a:r>
              <a:rPr lang="en-US" sz="2000" dirty="0" smtClean="0">
                <a:latin typeface="Arial" charset="0"/>
                <a:ea typeface="ＭＳ Ｐゴシック" charset="0"/>
              </a:rPr>
              <a:t>logs to </a:t>
            </a:r>
            <a:r>
              <a:rPr lang="en-US" sz="2000" dirty="0">
                <a:latin typeface="Arial" charset="0"/>
                <a:ea typeface="ＭＳ Ｐゴシック" charset="0"/>
              </a:rPr>
              <a:t>persistent storage, not the file system</a:t>
            </a:r>
          </a:p>
          <a:p>
            <a:pPr marL="457200" indent="-457200">
              <a:buFont typeface="+mj-lt"/>
              <a:buAutoNum type="arabicPeriod"/>
              <a:defRPr/>
            </a:pPr>
            <a:r>
              <a:rPr lang="en-US" sz="2000" dirty="0">
                <a:latin typeface="Arial" charset="0"/>
                <a:ea typeface="ＭＳ Ｐゴシック" charset="0"/>
              </a:rPr>
              <a:t>Application </a:t>
            </a:r>
            <a:r>
              <a:rPr lang="en-US" sz="2000" dirty="0" smtClean="0">
                <a:latin typeface="Arial" charset="0"/>
                <a:ea typeface="ＭＳ Ｐゴシック" charset="0"/>
              </a:rPr>
              <a:t>keeps session state only in the interaction layer</a:t>
            </a:r>
          </a:p>
          <a:p>
            <a:pPr marL="457200" indent="-457200">
              <a:buFont typeface="+mj-lt"/>
              <a:buAutoNum type="arabicPeriod"/>
              <a:defRPr/>
            </a:pPr>
            <a:r>
              <a:rPr lang="en-US" sz="2000" dirty="0" smtClean="0">
                <a:latin typeface="Arial" charset="0"/>
                <a:ea typeface="ＭＳ Ｐゴシック" charset="0"/>
              </a:rPr>
              <a:t>Application components connect via standard protocols</a:t>
            </a:r>
            <a:endParaRPr lang="en-US" sz="2000" dirty="0">
              <a:latin typeface="Arial" charset="0"/>
              <a:ea typeface="ＭＳ Ｐゴシック" charset="0"/>
            </a:endParaRPr>
          </a:p>
          <a:p>
            <a:pPr marL="457200" indent="-457200">
              <a:buFont typeface="+mj-lt"/>
              <a:buAutoNum type="arabicPeriod"/>
              <a:defRPr/>
            </a:pPr>
            <a:r>
              <a:rPr lang="en-US" sz="2000" dirty="0" smtClean="0">
                <a:latin typeface="Arial" charset="0"/>
                <a:ea typeface="ＭＳ Ｐゴシック" charset="0"/>
              </a:rPr>
              <a:t>Application’s installation and </a:t>
            </a:r>
            <a:r>
              <a:rPr lang="en-US" sz="2000" dirty="0">
                <a:latin typeface="Arial" charset="0"/>
                <a:ea typeface="ＭＳ Ｐゴシック" charset="0"/>
              </a:rPr>
              <a:t>configuration is </a:t>
            </a:r>
            <a:r>
              <a:rPr lang="en-US" sz="2000" dirty="0" smtClean="0">
                <a:latin typeface="Arial" charset="0"/>
                <a:ea typeface="ＭＳ Ｐゴシック" charset="0"/>
              </a:rPr>
              <a:t>scripted</a:t>
            </a:r>
          </a:p>
          <a:p>
            <a:pPr lvl="1">
              <a:defRPr/>
            </a:pPr>
            <a:r>
              <a:rPr lang="en-US" sz="1800" dirty="0" smtClean="0">
                <a:latin typeface="Arial" charset="0"/>
                <a:ea typeface="ＭＳ Ｐゴシック" charset="0"/>
              </a:rPr>
              <a:t>Ex: Deployment is easily </a:t>
            </a:r>
            <a:r>
              <a:rPr lang="en-US" sz="1800" dirty="0">
                <a:latin typeface="Arial" charset="0"/>
                <a:ea typeface="ＭＳ Ｐゴシック" charset="0"/>
              </a:rPr>
              <a:t>repeatable</a:t>
            </a:r>
          </a:p>
        </p:txBody>
      </p:sp>
      <p:pic>
        <p:nvPicPr>
          <p:cNvPr id="38915" name="Picture 42" descr="blue-cloud.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551738" y="1066800"/>
            <a:ext cx="1566862" cy="1639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5064940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considerations for applications to be ported to Bluemix</a:t>
            </a:r>
            <a:endParaRPr lang="en-US" dirty="0"/>
          </a:p>
        </p:txBody>
      </p:sp>
      <p:sp>
        <p:nvSpPr>
          <p:cNvPr id="3" name="Text Placeholder 2"/>
          <p:cNvSpPr>
            <a:spLocks noGrp="1"/>
          </p:cNvSpPr>
          <p:nvPr>
            <p:ph type="body" sz="quarter" idx="10"/>
          </p:nvPr>
        </p:nvSpPr>
        <p:spPr>
          <a:xfrm>
            <a:off x="266699" y="1106578"/>
            <a:ext cx="8650224" cy="4499572"/>
          </a:xfrm>
        </p:spPr>
        <p:txBody>
          <a:bodyPr/>
          <a:lstStyle/>
          <a:p>
            <a:pPr marL="0" indent="0">
              <a:buNone/>
            </a:pPr>
            <a:endParaRPr lang="en-US" dirty="0" smtClean="0"/>
          </a:p>
          <a:p>
            <a:r>
              <a:rPr lang="en-US" sz="2000" dirty="0" smtClean="0"/>
              <a:t>Application Considerations:</a:t>
            </a:r>
          </a:p>
          <a:p>
            <a:pPr lvl="1"/>
            <a:r>
              <a:rPr lang="en-US" sz="2000" dirty="0" smtClean="0"/>
              <a:t>The application needs to be on a recent, supported level of the runtime</a:t>
            </a:r>
          </a:p>
          <a:p>
            <a:pPr lvl="2"/>
            <a:r>
              <a:rPr lang="en-US" sz="1800" dirty="0" smtClean="0"/>
              <a:t>Otherwise you’ll find your time gobbled up by porting to the newest level</a:t>
            </a:r>
          </a:p>
          <a:p>
            <a:pPr lvl="1"/>
            <a:r>
              <a:rPr lang="en-US" sz="2000" dirty="0" smtClean="0"/>
              <a:t>The application needs to have linear, horizontal scaling</a:t>
            </a:r>
          </a:p>
          <a:p>
            <a:pPr lvl="2"/>
            <a:r>
              <a:rPr lang="en-US" sz="1800" dirty="0" smtClean="0"/>
              <a:t>Vertical scaling is just not feasible for cloud</a:t>
            </a:r>
          </a:p>
          <a:p>
            <a:pPr lvl="1"/>
            <a:r>
              <a:rPr lang="en-US" sz="2000" dirty="0" smtClean="0"/>
              <a:t>The application shouldn’t be a bandwidth hog</a:t>
            </a:r>
          </a:p>
          <a:p>
            <a:pPr lvl="2"/>
            <a:r>
              <a:rPr lang="en-US" sz="1800" dirty="0" smtClean="0"/>
              <a:t>This is a shared environment, after all</a:t>
            </a:r>
          </a:p>
          <a:p>
            <a:pPr lvl="1"/>
            <a:r>
              <a:rPr lang="en-US" sz="2000" dirty="0" smtClean="0"/>
              <a:t>The application should not need data at rest to be encrypted</a:t>
            </a:r>
          </a:p>
          <a:p>
            <a:pPr lvl="2"/>
            <a:r>
              <a:rPr lang="en-US" sz="1800" dirty="0" smtClean="0"/>
              <a:t>Seriously limits your options for data sources</a:t>
            </a:r>
          </a:p>
        </p:txBody>
      </p:sp>
      <p:grpSp>
        <p:nvGrpSpPr>
          <p:cNvPr id="9" name="Group 8"/>
          <p:cNvGrpSpPr/>
          <p:nvPr/>
        </p:nvGrpSpPr>
        <p:grpSpPr>
          <a:xfrm>
            <a:off x="632757" y="4727453"/>
            <a:ext cx="7664356" cy="1769493"/>
            <a:chOff x="1110875" y="4968977"/>
            <a:chExt cx="7664356" cy="1769493"/>
          </a:xfrm>
        </p:grpSpPr>
        <p:pic>
          <p:nvPicPr>
            <p:cNvPr id="4" name="Picture 3"/>
            <p:cNvPicPr>
              <a:picLocks noChangeAspect="1"/>
            </p:cNvPicPr>
            <p:nvPr/>
          </p:nvPicPr>
          <p:blipFill>
            <a:blip r:embed="rId2"/>
            <a:stretch>
              <a:fillRect/>
            </a:stretch>
          </p:blipFill>
          <p:spPr>
            <a:xfrm>
              <a:off x="6932706" y="5035177"/>
              <a:ext cx="1842525" cy="1054204"/>
            </a:xfrm>
            <a:prstGeom prst="rect">
              <a:avLst/>
            </a:prstGeom>
          </p:spPr>
        </p:pic>
        <p:pic>
          <p:nvPicPr>
            <p:cNvPr id="6" name="Picture 5"/>
            <p:cNvPicPr>
              <a:picLocks noChangeAspect="1"/>
            </p:cNvPicPr>
            <p:nvPr/>
          </p:nvPicPr>
          <p:blipFill>
            <a:blip r:embed="rId3"/>
            <a:stretch>
              <a:fillRect/>
            </a:stretch>
          </p:blipFill>
          <p:spPr>
            <a:xfrm>
              <a:off x="5009030" y="5032438"/>
              <a:ext cx="1639794" cy="1094190"/>
            </a:xfrm>
            <a:prstGeom prst="rect">
              <a:avLst/>
            </a:prstGeom>
          </p:spPr>
        </p:pic>
        <p:pic>
          <p:nvPicPr>
            <p:cNvPr id="7" name="Picture 6"/>
            <p:cNvPicPr>
              <a:picLocks noChangeAspect="1"/>
            </p:cNvPicPr>
            <p:nvPr/>
          </p:nvPicPr>
          <p:blipFill>
            <a:blip r:embed="rId4"/>
            <a:stretch>
              <a:fillRect/>
            </a:stretch>
          </p:blipFill>
          <p:spPr>
            <a:xfrm>
              <a:off x="2796241" y="5005294"/>
              <a:ext cx="1927411" cy="1733176"/>
            </a:xfrm>
            <a:prstGeom prst="rect">
              <a:avLst/>
            </a:prstGeom>
          </p:spPr>
        </p:pic>
        <p:pic>
          <p:nvPicPr>
            <p:cNvPr id="8" name="Picture 7"/>
            <p:cNvPicPr>
              <a:picLocks noChangeAspect="1"/>
            </p:cNvPicPr>
            <p:nvPr/>
          </p:nvPicPr>
          <p:blipFill>
            <a:blip r:embed="rId5"/>
            <a:stretch>
              <a:fillRect/>
            </a:stretch>
          </p:blipFill>
          <p:spPr>
            <a:xfrm>
              <a:off x="1110875" y="4968977"/>
              <a:ext cx="1399241" cy="1438546"/>
            </a:xfrm>
            <a:prstGeom prst="rect">
              <a:avLst/>
            </a:prstGeom>
          </p:spPr>
        </p:pic>
      </p:grpSp>
    </p:spTree>
    <p:extLst>
      <p:ext uri="{BB962C8B-B14F-4D97-AF65-F5344CB8AC3E}">
        <p14:creationId xmlns:p14="http://schemas.microsoft.com/office/powerpoint/2010/main" val="28481700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Infrastructure Modernization for Java applications</a:t>
            </a:r>
            <a:endParaRPr lang="en-US" dirty="0"/>
          </a:p>
        </p:txBody>
      </p:sp>
      <p:sp>
        <p:nvSpPr>
          <p:cNvPr id="3" name="Text Placeholder 2"/>
          <p:cNvSpPr>
            <a:spLocks noGrp="1"/>
          </p:cNvSpPr>
          <p:nvPr>
            <p:ph type="body" sz="quarter" idx="10"/>
          </p:nvPr>
        </p:nvSpPr>
        <p:spPr>
          <a:xfrm>
            <a:off x="265113" y="1353935"/>
            <a:ext cx="7906544" cy="4499572"/>
          </a:xfrm>
        </p:spPr>
        <p:txBody>
          <a:bodyPr/>
          <a:lstStyle/>
          <a:p>
            <a:r>
              <a:rPr lang="en-US" sz="1800" dirty="0" smtClean="0"/>
              <a:t>Plan on moving </a:t>
            </a:r>
            <a:r>
              <a:rPr lang="en-US" sz="1800" dirty="0"/>
              <a:t>to Liberty as part of your infrastructure modernization plan</a:t>
            </a:r>
          </a:p>
          <a:p>
            <a:r>
              <a:rPr lang="en-US" sz="1800" dirty="0"/>
              <a:t>Goes hand in hand with a code refactoring</a:t>
            </a:r>
          </a:p>
          <a:p>
            <a:pPr lvl="1"/>
            <a:r>
              <a:rPr lang="en-US" dirty="0"/>
              <a:t>Moving to EJB 3.0 (local) or JEE Web Service Profile</a:t>
            </a:r>
          </a:p>
          <a:p>
            <a:pPr lvl="1"/>
            <a:r>
              <a:rPr lang="en-US" dirty="0"/>
              <a:t>Understanding dependencies on “bonus” or external parts of WAS ND (scripts, internal messaging, telecom classes)</a:t>
            </a:r>
          </a:p>
          <a:p>
            <a:r>
              <a:rPr lang="en-US" sz="1800" dirty="0"/>
              <a:t>Requires formulating a Liberty migration </a:t>
            </a:r>
            <a:r>
              <a:rPr lang="en-US" sz="1800" dirty="0" smtClean="0"/>
              <a:t>strategy</a:t>
            </a:r>
          </a:p>
          <a:p>
            <a:pPr lvl="1"/>
            <a:r>
              <a:rPr lang="en-US" dirty="0" smtClean="0"/>
              <a:t>Use the Liberty migration tool</a:t>
            </a:r>
            <a:endParaRPr lang="en-US" dirty="0"/>
          </a:p>
          <a:p>
            <a:pPr lvl="1"/>
            <a:r>
              <a:rPr lang="en-US" dirty="0"/>
              <a:t>Classifying and evaluating applications for the migration</a:t>
            </a:r>
          </a:p>
          <a:p>
            <a:pPr lvl="1"/>
            <a:r>
              <a:rPr lang="en-US" dirty="0"/>
              <a:t>Classification criteria (# users, uptime, #data sources, tech stack</a:t>
            </a:r>
            <a:r>
              <a:rPr lang="en-US" dirty="0" smtClean="0"/>
              <a:t>)</a:t>
            </a:r>
            <a:endParaRPr lang="en-US" dirty="0"/>
          </a:p>
        </p:txBody>
      </p:sp>
      <p:pic>
        <p:nvPicPr>
          <p:cNvPr id="4" name="Picture 3"/>
          <p:cNvPicPr>
            <a:picLocks noChangeAspect="1"/>
          </p:cNvPicPr>
          <p:nvPr/>
        </p:nvPicPr>
        <p:blipFill>
          <a:blip r:embed="rId2"/>
          <a:stretch>
            <a:fillRect/>
          </a:stretch>
        </p:blipFill>
        <p:spPr>
          <a:xfrm>
            <a:off x="6411738" y="4163623"/>
            <a:ext cx="2428643" cy="2074018"/>
          </a:xfrm>
          <a:prstGeom prst="rect">
            <a:avLst/>
          </a:prstGeom>
        </p:spPr>
      </p:pic>
    </p:spTree>
    <p:extLst>
      <p:ext uri="{BB962C8B-B14F-4D97-AF65-F5344CB8AC3E}">
        <p14:creationId xmlns:p14="http://schemas.microsoft.com/office/powerpoint/2010/main" val="34465804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Changing </a:t>
            </a:r>
            <a:r>
              <a:rPr lang="en-US" dirty="0"/>
              <a:t>your applications</a:t>
            </a:r>
          </a:p>
        </p:txBody>
      </p:sp>
      <p:sp>
        <p:nvSpPr>
          <p:cNvPr id="3" name="Text Placeholder 2"/>
          <p:cNvSpPr>
            <a:spLocks noGrp="1"/>
          </p:cNvSpPr>
          <p:nvPr>
            <p:ph type="body" sz="quarter" idx="10"/>
          </p:nvPr>
        </p:nvSpPr>
        <p:spPr>
          <a:xfrm>
            <a:off x="265114" y="1353935"/>
            <a:ext cx="4773664" cy="4499572"/>
          </a:xfrm>
        </p:spPr>
        <p:txBody>
          <a:bodyPr/>
          <a:lstStyle/>
          <a:p>
            <a:r>
              <a:rPr lang="en-US" sz="1800" dirty="0" smtClean="0"/>
              <a:t>In most cloud migrations you’ll find that the application has to change at some level</a:t>
            </a:r>
          </a:p>
          <a:p>
            <a:r>
              <a:rPr lang="en-US" sz="1800" dirty="0" smtClean="0"/>
              <a:t>The only way this works is if the customer has a good set of </a:t>
            </a:r>
          </a:p>
          <a:p>
            <a:pPr lvl="1"/>
            <a:r>
              <a:rPr lang="en-US" sz="1800" dirty="0" smtClean="0"/>
              <a:t>Application tests (preferably automated)</a:t>
            </a:r>
          </a:p>
          <a:p>
            <a:pPr lvl="1"/>
            <a:r>
              <a:rPr lang="en-US" sz="1800" dirty="0" smtClean="0"/>
              <a:t>Application performance baselines</a:t>
            </a:r>
          </a:p>
          <a:p>
            <a:pPr lvl="1"/>
            <a:r>
              <a:rPr lang="en-US" sz="1800" dirty="0" smtClean="0"/>
              <a:t>Good processes for gaining access to test data</a:t>
            </a:r>
          </a:p>
          <a:p>
            <a:r>
              <a:rPr lang="en-US" sz="1800" dirty="0" smtClean="0"/>
              <a:t>Application Refactoring Types – Behavior preserving Transformations</a:t>
            </a:r>
            <a:endParaRPr lang="en-US" sz="1800" dirty="0"/>
          </a:p>
          <a:p>
            <a:pPr lvl="1"/>
            <a:r>
              <a:rPr lang="en-US" dirty="0" smtClean="0"/>
              <a:t>1. Breaking </a:t>
            </a:r>
            <a:r>
              <a:rPr lang="en-US" dirty="0"/>
              <a:t>down applications by layer</a:t>
            </a:r>
          </a:p>
          <a:p>
            <a:pPr lvl="2"/>
            <a:r>
              <a:rPr lang="en-US" sz="1600" dirty="0"/>
              <a:t>Substituting layers with </a:t>
            </a:r>
            <a:r>
              <a:rPr lang="en-US" sz="1600" dirty="0" smtClean="0"/>
              <a:t>9-rules compliant </a:t>
            </a:r>
            <a:r>
              <a:rPr lang="en-US" sz="1600" dirty="0"/>
              <a:t>replacements</a:t>
            </a:r>
          </a:p>
          <a:p>
            <a:pPr lvl="1"/>
            <a:r>
              <a:rPr lang="en-US" dirty="0" smtClean="0"/>
              <a:t>2. Breaking </a:t>
            </a:r>
            <a:r>
              <a:rPr lang="en-US" dirty="0"/>
              <a:t>down applications along functional boundaries</a:t>
            </a:r>
          </a:p>
          <a:p>
            <a:pPr lvl="2"/>
            <a:r>
              <a:rPr lang="en-US" sz="1600" dirty="0"/>
              <a:t>Breaking larger applications into smaller ones</a:t>
            </a:r>
          </a:p>
          <a:p>
            <a:pPr lvl="1"/>
            <a:r>
              <a:rPr lang="en-US" dirty="0" smtClean="0"/>
              <a:t>3. Breaking </a:t>
            </a:r>
            <a:r>
              <a:rPr lang="en-US" dirty="0"/>
              <a:t>out services</a:t>
            </a:r>
          </a:p>
          <a:p>
            <a:pPr lvl="2"/>
            <a:r>
              <a:rPr lang="en-US" sz="1600" dirty="0"/>
              <a:t>Developing a shared services </a:t>
            </a:r>
            <a:r>
              <a:rPr lang="en-US" sz="1600" dirty="0" smtClean="0"/>
              <a:t>architecture</a:t>
            </a:r>
          </a:p>
        </p:txBody>
      </p:sp>
      <p:grpSp>
        <p:nvGrpSpPr>
          <p:cNvPr id="4" name="Group 3"/>
          <p:cNvGrpSpPr/>
          <p:nvPr/>
        </p:nvGrpSpPr>
        <p:grpSpPr>
          <a:xfrm>
            <a:off x="5259656" y="1601466"/>
            <a:ext cx="3630680" cy="4279778"/>
            <a:chOff x="1210833" y="1244004"/>
            <a:chExt cx="6406985" cy="4692828"/>
          </a:xfrm>
        </p:grpSpPr>
        <p:sp>
          <p:nvSpPr>
            <p:cNvPr id="5" name="Rounded Rectangle 4"/>
            <p:cNvSpPr/>
            <p:nvPr/>
          </p:nvSpPr>
          <p:spPr>
            <a:xfrm>
              <a:off x="1447092" y="2244772"/>
              <a:ext cx="5433980" cy="664571"/>
            </a:xfrm>
            <a:prstGeom prst="roundRect">
              <a:avLst/>
            </a:prstGeom>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r>
                <a:rPr lang="en-US" dirty="0" smtClean="0"/>
                <a:t>UI Layer</a:t>
              </a:r>
              <a:endParaRPr lang="en-US" dirty="0"/>
            </a:p>
          </p:txBody>
        </p:sp>
        <p:sp>
          <p:nvSpPr>
            <p:cNvPr id="6" name="Rounded Rectangle 5"/>
            <p:cNvSpPr/>
            <p:nvPr/>
          </p:nvSpPr>
          <p:spPr>
            <a:xfrm>
              <a:off x="1447092" y="3330238"/>
              <a:ext cx="5433980" cy="664571"/>
            </a:xfrm>
            <a:prstGeom prst="roundRect">
              <a:avLst/>
            </a:prstGeom>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r>
                <a:rPr lang="en-US" dirty="0" smtClean="0"/>
                <a:t>Business Logic Layer</a:t>
              </a:r>
              <a:endParaRPr lang="en-US" dirty="0"/>
            </a:p>
          </p:txBody>
        </p:sp>
        <p:sp>
          <p:nvSpPr>
            <p:cNvPr id="7" name="Rounded Rectangle 6"/>
            <p:cNvSpPr/>
            <p:nvPr/>
          </p:nvSpPr>
          <p:spPr>
            <a:xfrm>
              <a:off x="1447092" y="3994810"/>
              <a:ext cx="5433980" cy="664571"/>
            </a:xfrm>
            <a:prstGeom prst="roundRect">
              <a:avLst/>
            </a:prstGeom>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r>
                <a:rPr lang="en-US" dirty="0" smtClean="0"/>
                <a:t>Data Services Layer</a:t>
              </a:r>
              <a:endParaRPr lang="en-US" dirty="0"/>
            </a:p>
          </p:txBody>
        </p:sp>
        <p:sp>
          <p:nvSpPr>
            <p:cNvPr id="8" name="Can 7"/>
            <p:cNvSpPr/>
            <p:nvPr/>
          </p:nvSpPr>
          <p:spPr>
            <a:xfrm>
              <a:off x="3041828" y="5139347"/>
              <a:ext cx="2347833" cy="679339"/>
            </a:xfrm>
            <a:prstGeom prst="can">
              <a:avLst/>
            </a:prstGeom>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r>
                <a:rPr lang="en-US" dirty="0" smtClean="0"/>
                <a:t>Data Sources</a:t>
              </a:r>
              <a:endParaRPr lang="en-US" dirty="0"/>
            </a:p>
          </p:txBody>
        </p:sp>
        <p:cxnSp>
          <p:nvCxnSpPr>
            <p:cNvPr id="9" name="Straight Connector 8"/>
            <p:cNvCxnSpPr/>
            <p:nvPr/>
          </p:nvCxnSpPr>
          <p:spPr>
            <a:xfrm flipV="1">
              <a:off x="1447092" y="3086562"/>
              <a:ext cx="5433980" cy="29536"/>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3307642" y="2931432"/>
              <a:ext cx="1814562" cy="369322"/>
            </a:xfrm>
            <a:prstGeom prst="rect">
              <a:avLst/>
            </a:prstGeom>
            <a:noFill/>
          </p:spPr>
          <p:txBody>
            <a:bodyPr wrap="none" lIns="91430" tIns="45715" rIns="91430" bIns="45715" rtlCol="0">
              <a:spAutoFit/>
            </a:bodyPr>
            <a:lstStyle/>
            <a:p>
              <a:r>
                <a:rPr lang="en-US" dirty="0" smtClean="0"/>
                <a:t>Service Boundary</a:t>
              </a:r>
              <a:endParaRPr lang="en-US" dirty="0"/>
            </a:p>
          </p:txBody>
        </p:sp>
        <p:grpSp>
          <p:nvGrpSpPr>
            <p:cNvPr id="11" name="Group 10"/>
            <p:cNvGrpSpPr/>
            <p:nvPr/>
          </p:nvGrpSpPr>
          <p:grpSpPr>
            <a:xfrm>
              <a:off x="2214938" y="1244004"/>
              <a:ext cx="1092705" cy="3718125"/>
              <a:chOff x="2214937" y="1244003"/>
              <a:chExt cx="1092705" cy="3718125"/>
            </a:xfrm>
          </p:grpSpPr>
          <p:sp>
            <p:nvSpPr>
              <p:cNvPr id="19" name="Rectangle 18"/>
              <p:cNvSpPr/>
              <p:nvPr/>
            </p:nvSpPr>
            <p:spPr>
              <a:xfrm>
                <a:off x="2214937" y="1890334"/>
                <a:ext cx="1092705" cy="3071794"/>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2476360" y="1244003"/>
                <a:ext cx="426285" cy="642181"/>
              </a:xfrm>
              <a:prstGeom prst="rect">
                <a:avLst/>
              </a:prstGeom>
              <a:noFill/>
            </p:spPr>
            <p:txBody>
              <a:bodyPr wrap="none" lIns="91440" tIns="45720" rIns="91440" bIns="45720">
                <a:spAutoFit/>
              </a:bodyPr>
              <a:lstStyle/>
              <a:p>
                <a:pPr algn="ctr"/>
                <a:r>
                  <a:rPr lang="en-US" sz="36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2</a:t>
                </a:r>
              </a:p>
            </p:txBody>
          </p:sp>
        </p:grpSp>
        <p:grpSp>
          <p:nvGrpSpPr>
            <p:cNvPr id="12" name="Group 11"/>
            <p:cNvGrpSpPr/>
            <p:nvPr/>
          </p:nvGrpSpPr>
          <p:grpSpPr>
            <a:xfrm>
              <a:off x="1210833" y="2141394"/>
              <a:ext cx="6406985" cy="945168"/>
              <a:chOff x="1210832" y="2141394"/>
              <a:chExt cx="6406985" cy="945168"/>
            </a:xfrm>
          </p:grpSpPr>
          <p:sp>
            <p:nvSpPr>
              <p:cNvPr id="17" name="Rectangle 16"/>
              <p:cNvSpPr/>
              <p:nvPr/>
            </p:nvSpPr>
            <p:spPr>
              <a:xfrm>
                <a:off x="1210832" y="2141394"/>
                <a:ext cx="5817903" cy="945168"/>
              </a:xfrm>
              <a:prstGeom prst="rect">
                <a:avLst/>
              </a:prstGeom>
              <a:noFill/>
              <a:ln>
                <a:solidFill>
                  <a:schemeClr val="accent1">
                    <a:shade val="95000"/>
                    <a:satMod val="10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7191532" y="2285101"/>
                <a:ext cx="426285" cy="642181"/>
              </a:xfrm>
              <a:prstGeom prst="rect">
                <a:avLst/>
              </a:prstGeom>
              <a:noFill/>
            </p:spPr>
            <p:txBody>
              <a:bodyPr wrap="none" lIns="91440" tIns="45720" rIns="91440" bIns="45720">
                <a:spAutoFit/>
              </a:bodyPr>
              <a:lstStyle/>
              <a:p>
                <a:pPr algn="ctr"/>
                <a:r>
                  <a:rPr lang="en-US" sz="36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1</a:t>
                </a:r>
              </a:p>
            </p:txBody>
          </p:sp>
        </p:grpSp>
        <p:grpSp>
          <p:nvGrpSpPr>
            <p:cNvPr id="13" name="Group 12"/>
            <p:cNvGrpSpPr/>
            <p:nvPr/>
          </p:nvGrpSpPr>
          <p:grpSpPr>
            <a:xfrm>
              <a:off x="2903568" y="3189939"/>
              <a:ext cx="3726479" cy="2746893"/>
              <a:chOff x="2903567" y="3189938"/>
              <a:chExt cx="3726479" cy="2746893"/>
            </a:xfrm>
          </p:grpSpPr>
          <p:sp>
            <p:nvSpPr>
              <p:cNvPr id="14" name="Rectangle 13"/>
              <p:cNvSpPr/>
              <p:nvPr/>
            </p:nvSpPr>
            <p:spPr>
              <a:xfrm>
                <a:off x="5507811" y="3189938"/>
                <a:ext cx="1122235" cy="1654044"/>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5906868" y="5051484"/>
                <a:ext cx="426285" cy="642181"/>
              </a:xfrm>
              <a:prstGeom prst="rect">
                <a:avLst/>
              </a:prstGeom>
              <a:noFill/>
            </p:spPr>
            <p:txBody>
              <a:bodyPr wrap="none" lIns="91440" tIns="45720" rIns="91440" bIns="45720">
                <a:spAutoFit/>
              </a:bodyPr>
              <a:lstStyle/>
              <a:p>
                <a:pPr algn="ctr"/>
                <a:r>
                  <a:rPr lang="en-US" sz="36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3</a:t>
                </a:r>
              </a:p>
            </p:txBody>
          </p:sp>
          <p:sp>
            <p:nvSpPr>
              <p:cNvPr id="16" name="Rectangle 15"/>
              <p:cNvSpPr/>
              <p:nvPr/>
            </p:nvSpPr>
            <p:spPr>
              <a:xfrm>
                <a:off x="2903567" y="5051484"/>
                <a:ext cx="2604244" cy="885347"/>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23968702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Paying Down Technical Debt</a:t>
            </a:r>
            <a:endParaRPr lang="en-US" dirty="0"/>
          </a:p>
        </p:txBody>
      </p:sp>
      <p:sp>
        <p:nvSpPr>
          <p:cNvPr id="3" name="Text Placeholder 2"/>
          <p:cNvSpPr>
            <a:spLocks noGrp="1"/>
          </p:cNvSpPr>
          <p:nvPr>
            <p:ph type="body" sz="quarter" idx="10"/>
          </p:nvPr>
        </p:nvSpPr>
        <p:spPr>
          <a:xfrm>
            <a:off x="265113" y="1353935"/>
            <a:ext cx="7906544" cy="4499572"/>
          </a:xfrm>
        </p:spPr>
        <p:txBody>
          <a:bodyPr/>
          <a:lstStyle/>
          <a:p>
            <a:r>
              <a:rPr lang="en-US" sz="1800" dirty="0" smtClean="0"/>
              <a:t>Build </a:t>
            </a:r>
            <a:r>
              <a:rPr lang="en-US" sz="1800" dirty="0"/>
              <a:t>out a fully automated functional and performance test suite</a:t>
            </a:r>
          </a:p>
          <a:p>
            <a:pPr lvl="1"/>
            <a:r>
              <a:rPr lang="en-US" dirty="0"/>
              <a:t>Prerequisite for later steps</a:t>
            </a:r>
          </a:p>
          <a:p>
            <a:r>
              <a:rPr lang="en-US" sz="1800" dirty="0"/>
              <a:t>Develop a fully automated code and configuration deployment scheme</a:t>
            </a:r>
          </a:p>
          <a:p>
            <a:pPr lvl="1"/>
            <a:r>
              <a:rPr lang="en-US" dirty="0"/>
              <a:t>Rationalizes your SDLC lifecycle environment</a:t>
            </a:r>
          </a:p>
          <a:p>
            <a:r>
              <a:rPr lang="en-US" sz="1800" dirty="0"/>
              <a:t>Clean up unneeded internal dependencies</a:t>
            </a:r>
          </a:p>
          <a:p>
            <a:pPr lvl="1"/>
            <a:r>
              <a:rPr lang="en-US" dirty="0"/>
              <a:t>Rationalize/standardize on a common packaging approach and common set of 3</a:t>
            </a:r>
            <a:r>
              <a:rPr lang="en-US" baseline="30000" dirty="0"/>
              <a:t>rd</a:t>
            </a:r>
            <a:r>
              <a:rPr lang="en-US" dirty="0"/>
              <a:t> party packages and jar </a:t>
            </a:r>
            <a:r>
              <a:rPr lang="en-US" dirty="0" smtClean="0"/>
              <a:t>files</a:t>
            </a:r>
          </a:p>
          <a:p>
            <a:r>
              <a:rPr lang="en-US" sz="1800" dirty="0"/>
              <a:t>Take the opportunity to refactor to either classical SOA or </a:t>
            </a:r>
            <a:r>
              <a:rPr lang="en-US" sz="1800" i="1" dirty="0" err="1"/>
              <a:t>Microservices</a:t>
            </a:r>
            <a:endParaRPr lang="en-US" sz="1800" i="1" dirty="0"/>
          </a:p>
          <a:p>
            <a:r>
              <a:rPr lang="en-US" sz="1800" dirty="0"/>
              <a:t>Modernize your services infrastructure</a:t>
            </a:r>
          </a:p>
          <a:p>
            <a:pPr lvl="1"/>
            <a:r>
              <a:rPr lang="en-US" dirty="0" smtClean="0"/>
              <a:t>Add caching, monitoring, etc…</a:t>
            </a:r>
            <a:endParaRPr lang="en-US" dirty="0"/>
          </a:p>
          <a:p>
            <a:r>
              <a:rPr lang="en-US" sz="1800" dirty="0"/>
              <a:t>Modernize your user interface</a:t>
            </a:r>
          </a:p>
          <a:p>
            <a:pPr lvl="1"/>
            <a:r>
              <a:rPr lang="en-US" dirty="0"/>
              <a:t>At least come up to date on framework versions</a:t>
            </a:r>
          </a:p>
          <a:p>
            <a:pPr lvl="1"/>
            <a:r>
              <a:rPr lang="en-US" dirty="0"/>
              <a:t>May want to move to Web 2.0/3.0 Hybrid model or consider Native mobile apps</a:t>
            </a:r>
          </a:p>
          <a:p>
            <a:endParaRPr lang="en-US" dirty="0"/>
          </a:p>
        </p:txBody>
      </p:sp>
      <p:pic>
        <p:nvPicPr>
          <p:cNvPr id="4" name="Picture 3"/>
          <p:cNvPicPr>
            <a:picLocks noChangeAspect="1"/>
          </p:cNvPicPr>
          <p:nvPr/>
        </p:nvPicPr>
        <p:blipFill>
          <a:blip r:embed="rId2"/>
          <a:stretch>
            <a:fillRect/>
          </a:stretch>
        </p:blipFill>
        <p:spPr>
          <a:xfrm>
            <a:off x="7323847" y="834290"/>
            <a:ext cx="1543519" cy="1535801"/>
          </a:xfrm>
          <a:prstGeom prst="rect">
            <a:avLst/>
          </a:prstGeom>
        </p:spPr>
      </p:pic>
    </p:spTree>
    <p:extLst>
      <p:ext uri="{BB962C8B-B14F-4D97-AF65-F5344CB8AC3E}">
        <p14:creationId xmlns:p14="http://schemas.microsoft.com/office/powerpoint/2010/main" val="24856842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  </a:t>
            </a:r>
            <a:endParaRPr lang="en-US" dirty="0"/>
          </a:p>
        </p:txBody>
      </p:sp>
      <p:sp>
        <p:nvSpPr>
          <p:cNvPr id="5" name="Title 4"/>
          <p:cNvSpPr txBox="1">
            <a:spLocks/>
          </p:cNvSpPr>
          <p:nvPr/>
        </p:nvSpPr>
        <p:spPr bwMode="auto">
          <a:xfrm>
            <a:off x="479997" y="2524062"/>
            <a:ext cx="82296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lvl1pPr algn="l" rtl="0" eaLnBrk="0" fontAlgn="base" hangingPunct="0">
              <a:spcBef>
                <a:spcPct val="0"/>
              </a:spcBef>
              <a:spcAft>
                <a:spcPct val="0"/>
              </a:spcAft>
              <a:defRPr sz="2200">
                <a:solidFill>
                  <a:schemeClr val="tx1"/>
                </a:solidFill>
                <a:latin typeface="+mj-lt"/>
                <a:ea typeface="+mj-ea"/>
                <a:cs typeface="+mj-cs"/>
              </a:defRPr>
            </a:lvl1pPr>
            <a:lvl2pPr algn="l" rtl="0" eaLnBrk="0" fontAlgn="base" hangingPunct="0">
              <a:spcBef>
                <a:spcPct val="0"/>
              </a:spcBef>
              <a:spcAft>
                <a:spcPct val="0"/>
              </a:spcAft>
              <a:defRPr sz="2200">
                <a:solidFill>
                  <a:schemeClr val="tx1"/>
                </a:solidFill>
                <a:latin typeface="Arial" charset="0"/>
              </a:defRPr>
            </a:lvl2pPr>
            <a:lvl3pPr algn="l" rtl="0" eaLnBrk="0" fontAlgn="base" hangingPunct="0">
              <a:spcBef>
                <a:spcPct val="0"/>
              </a:spcBef>
              <a:spcAft>
                <a:spcPct val="0"/>
              </a:spcAft>
              <a:defRPr sz="2200">
                <a:solidFill>
                  <a:schemeClr val="tx1"/>
                </a:solidFill>
                <a:latin typeface="Arial" charset="0"/>
              </a:defRPr>
            </a:lvl3pPr>
            <a:lvl4pPr algn="l" rtl="0" eaLnBrk="0" fontAlgn="base" hangingPunct="0">
              <a:spcBef>
                <a:spcPct val="0"/>
              </a:spcBef>
              <a:spcAft>
                <a:spcPct val="0"/>
              </a:spcAft>
              <a:defRPr sz="2200">
                <a:solidFill>
                  <a:schemeClr val="tx1"/>
                </a:solidFill>
                <a:latin typeface="Arial" charset="0"/>
              </a:defRPr>
            </a:lvl4pPr>
            <a:lvl5pPr algn="l" rtl="0" eaLnBrk="0" fontAlgn="base" hangingPunct="0">
              <a:spcBef>
                <a:spcPct val="0"/>
              </a:spcBef>
              <a:spcAft>
                <a:spcPct val="0"/>
              </a:spcAft>
              <a:defRPr sz="2200">
                <a:solidFill>
                  <a:schemeClr val="tx1"/>
                </a:solidFill>
                <a:latin typeface="Arial" charset="0"/>
              </a:defRPr>
            </a:lvl5pPr>
            <a:lvl6pPr marL="457200" algn="l" rtl="0" eaLnBrk="1" fontAlgn="base" hangingPunct="1">
              <a:spcBef>
                <a:spcPct val="0"/>
              </a:spcBef>
              <a:spcAft>
                <a:spcPct val="0"/>
              </a:spcAft>
              <a:defRPr sz="2200">
                <a:solidFill>
                  <a:schemeClr val="tx1"/>
                </a:solidFill>
                <a:latin typeface="Arial" charset="0"/>
              </a:defRPr>
            </a:lvl6pPr>
            <a:lvl7pPr marL="914400" algn="l" rtl="0" eaLnBrk="1" fontAlgn="base" hangingPunct="1">
              <a:spcBef>
                <a:spcPct val="0"/>
              </a:spcBef>
              <a:spcAft>
                <a:spcPct val="0"/>
              </a:spcAft>
              <a:defRPr sz="2200">
                <a:solidFill>
                  <a:schemeClr val="tx1"/>
                </a:solidFill>
                <a:latin typeface="Arial" charset="0"/>
              </a:defRPr>
            </a:lvl7pPr>
            <a:lvl8pPr marL="1371600" algn="l" rtl="0" eaLnBrk="1" fontAlgn="base" hangingPunct="1">
              <a:spcBef>
                <a:spcPct val="0"/>
              </a:spcBef>
              <a:spcAft>
                <a:spcPct val="0"/>
              </a:spcAft>
              <a:defRPr sz="2200">
                <a:solidFill>
                  <a:schemeClr val="tx1"/>
                </a:solidFill>
                <a:latin typeface="Arial" charset="0"/>
              </a:defRPr>
            </a:lvl8pPr>
            <a:lvl9pPr marL="1828800" algn="l" rtl="0" eaLnBrk="1" fontAlgn="base" hangingPunct="1">
              <a:spcBef>
                <a:spcPct val="0"/>
              </a:spcBef>
              <a:spcAft>
                <a:spcPct val="0"/>
              </a:spcAft>
              <a:defRPr sz="2200">
                <a:solidFill>
                  <a:schemeClr val="tx1"/>
                </a:solidFill>
                <a:latin typeface="Arial" charset="0"/>
              </a:defRPr>
            </a:lvl9pPr>
          </a:lstStyle>
          <a:p>
            <a:pPr algn="ctr"/>
            <a:r>
              <a:rPr lang="en-US" sz="4400" dirty="0" smtClean="0"/>
              <a:t>Rebuilding applications for Cloud</a:t>
            </a:r>
            <a:r>
              <a:rPr lang="en-US" sz="4400" dirty="0"/>
              <a:t>-</a:t>
            </a:r>
            <a:r>
              <a:rPr lang="en-US" sz="4400" dirty="0" smtClean="0"/>
              <a:t>Centricity</a:t>
            </a:r>
            <a:endParaRPr lang="en-US" sz="4400" kern="0" dirty="0"/>
          </a:p>
        </p:txBody>
      </p:sp>
    </p:spTree>
    <p:extLst>
      <p:ext uri="{BB962C8B-B14F-4D97-AF65-F5344CB8AC3E}">
        <p14:creationId xmlns:p14="http://schemas.microsoft.com/office/powerpoint/2010/main" val="5584567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Design Principles for Bluemix</a:t>
            </a:r>
            <a:endParaRPr lang="en-US" dirty="0"/>
          </a:p>
        </p:txBody>
      </p:sp>
      <p:sp>
        <p:nvSpPr>
          <p:cNvPr id="5" name="Text Placeholder 4"/>
          <p:cNvSpPr>
            <a:spLocks noGrp="1"/>
          </p:cNvSpPr>
          <p:nvPr>
            <p:ph type="body" sz="quarter" idx="10"/>
          </p:nvPr>
        </p:nvSpPr>
        <p:spPr/>
        <p:txBody>
          <a:bodyPr>
            <a:noAutofit/>
          </a:bodyPr>
          <a:lstStyle/>
          <a:p>
            <a:r>
              <a:rPr lang="en-US" sz="1600" dirty="0">
                <a:latin typeface="Helvetica"/>
                <a:cs typeface="Helvetica"/>
              </a:rPr>
              <a:t>There are a number of design principles that Bluemix applications follow that may make them a bit different from traditionally constructed applications</a:t>
            </a:r>
          </a:p>
          <a:p>
            <a:r>
              <a:rPr lang="en-US" sz="1600" dirty="0">
                <a:latin typeface="Helvetica"/>
                <a:cs typeface="Helvetica"/>
              </a:rPr>
              <a:t>Bluemix applications are “Born on the Cloud” and that implies (or enables) a number of new design principles</a:t>
            </a:r>
          </a:p>
          <a:p>
            <a:pPr lvl="1"/>
            <a:r>
              <a:rPr lang="en-US" sz="1600" dirty="0">
                <a:latin typeface="Helvetica"/>
                <a:cs typeface="Helvetica"/>
              </a:rPr>
              <a:t>Many Bluemix applications are built using </a:t>
            </a:r>
            <a:r>
              <a:rPr lang="en-US" sz="1600" b="1" dirty="0" err="1">
                <a:solidFill>
                  <a:srgbClr val="FF0000"/>
                </a:solidFill>
                <a:latin typeface="Helvetica"/>
                <a:cs typeface="Helvetica"/>
              </a:rPr>
              <a:t>Microservices</a:t>
            </a:r>
            <a:r>
              <a:rPr lang="en-US" sz="1600" dirty="0">
                <a:solidFill>
                  <a:srgbClr val="FF0000"/>
                </a:solidFill>
                <a:latin typeface="Helvetica"/>
                <a:cs typeface="Helvetica"/>
              </a:rPr>
              <a:t> </a:t>
            </a:r>
            <a:r>
              <a:rPr lang="en-US" sz="1600" dirty="0">
                <a:latin typeface="Helvetica"/>
                <a:cs typeface="Helvetica"/>
              </a:rPr>
              <a:t>architectures</a:t>
            </a:r>
          </a:p>
          <a:p>
            <a:pPr lvl="1"/>
            <a:r>
              <a:rPr lang="en-US" sz="1600" dirty="0">
                <a:latin typeface="Helvetica"/>
                <a:cs typeface="Helvetica"/>
              </a:rPr>
              <a:t>Most Bluemix application teams follow </a:t>
            </a:r>
            <a:r>
              <a:rPr lang="en-US" sz="1600" dirty="0" err="1">
                <a:solidFill>
                  <a:srgbClr val="FF0000"/>
                </a:solidFill>
                <a:latin typeface="Helvetica"/>
                <a:cs typeface="Helvetica"/>
              </a:rPr>
              <a:t>DevOps</a:t>
            </a:r>
            <a:r>
              <a:rPr lang="en-US" sz="1600" dirty="0">
                <a:solidFill>
                  <a:srgbClr val="FF0000"/>
                </a:solidFill>
                <a:latin typeface="Helvetica"/>
                <a:cs typeface="Helvetica"/>
              </a:rPr>
              <a:t> </a:t>
            </a:r>
            <a:r>
              <a:rPr lang="en-US" sz="1600" dirty="0">
                <a:latin typeface="Helvetica"/>
                <a:cs typeface="Helvetica"/>
              </a:rPr>
              <a:t>principles</a:t>
            </a:r>
          </a:p>
          <a:p>
            <a:pPr lvl="1"/>
            <a:r>
              <a:rPr lang="en-US" sz="1600" dirty="0">
                <a:latin typeface="Helvetica"/>
                <a:cs typeface="Helvetica"/>
              </a:rPr>
              <a:t>Most Bluemix applications are built in accordance with the </a:t>
            </a:r>
            <a:r>
              <a:rPr lang="en-US" sz="1600" dirty="0">
                <a:solidFill>
                  <a:srgbClr val="FF0000"/>
                </a:solidFill>
                <a:latin typeface="Helvetica"/>
                <a:cs typeface="Helvetica"/>
              </a:rPr>
              <a:t>12-factor.net </a:t>
            </a:r>
            <a:r>
              <a:rPr lang="en-US" sz="1600" dirty="0">
                <a:latin typeface="Helvetica"/>
                <a:cs typeface="Helvetica"/>
              </a:rPr>
              <a:t>rules</a:t>
            </a:r>
          </a:p>
          <a:p>
            <a:r>
              <a:rPr lang="en-US" sz="1600" dirty="0">
                <a:latin typeface="Helvetica"/>
                <a:cs typeface="Helvetica"/>
              </a:rPr>
              <a:t>In general, Born on the Cloud applications</a:t>
            </a:r>
          </a:p>
          <a:p>
            <a:pPr lvl="1"/>
            <a:r>
              <a:rPr lang="en-US" sz="1600" dirty="0">
                <a:latin typeface="Helvetica"/>
                <a:cs typeface="Helvetica"/>
              </a:rPr>
              <a:t>Have a shorter lifetime than traditional applications – new versions are rolled out very quickly</a:t>
            </a:r>
          </a:p>
          <a:p>
            <a:pPr lvl="1"/>
            <a:r>
              <a:rPr lang="en-US" sz="1600" dirty="0">
                <a:latin typeface="Helvetica"/>
                <a:cs typeface="Helvetica"/>
              </a:rPr>
              <a:t>Are built using principles of </a:t>
            </a:r>
            <a:r>
              <a:rPr lang="en-US" sz="1600" dirty="0">
                <a:solidFill>
                  <a:srgbClr val="FF0000"/>
                </a:solidFill>
                <a:latin typeface="Helvetica"/>
                <a:cs typeface="Helvetica"/>
              </a:rPr>
              <a:t>polyglot programming </a:t>
            </a:r>
            <a:r>
              <a:rPr lang="en-US" sz="1600" dirty="0">
                <a:latin typeface="Helvetica"/>
                <a:cs typeface="Helvetica"/>
              </a:rPr>
              <a:t>and </a:t>
            </a:r>
            <a:r>
              <a:rPr lang="en-US" sz="1600" dirty="0">
                <a:solidFill>
                  <a:srgbClr val="FF0000"/>
                </a:solidFill>
                <a:latin typeface="Helvetica"/>
                <a:cs typeface="Helvetica"/>
              </a:rPr>
              <a:t>polyglot persistence</a:t>
            </a:r>
          </a:p>
        </p:txBody>
      </p:sp>
    </p:spTree>
    <p:extLst>
      <p:ext uri="{BB962C8B-B14F-4D97-AF65-F5344CB8AC3E}">
        <p14:creationId xmlns:p14="http://schemas.microsoft.com/office/powerpoint/2010/main" val="25098887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Text Placeholder 2"/>
          <p:cNvSpPr>
            <a:spLocks noGrp="1"/>
          </p:cNvSpPr>
          <p:nvPr>
            <p:ph type="body" sz="quarter" idx="10"/>
          </p:nvPr>
        </p:nvSpPr>
        <p:spPr/>
        <p:txBody>
          <a:bodyPr/>
          <a:lstStyle/>
          <a:p>
            <a:r>
              <a:rPr lang="en-US" sz="2000" dirty="0" smtClean="0"/>
              <a:t>1. </a:t>
            </a:r>
            <a:r>
              <a:rPr lang="en-US" sz="2000" dirty="0"/>
              <a:t>General overview of "Why would you migrate or Renovate"? </a:t>
            </a:r>
            <a:endParaRPr lang="en-US" sz="2000" dirty="0" smtClean="0"/>
          </a:p>
          <a:p>
            <a:r>
              <a:rPr lang="en-US" sz="2000" dirty="0" smtClean="0"/>
              <a:t>2</a:t>
            </a:r>
            <a:r>
              <a:rPr lang="en-US" sz="2000" dirty="0"/>
              <a:t>. S</a:t>
            </a:r>
            <a:r>
              <a:rPr lang="en-US" sz="2000" dirty="0" smtClean="0"/>
              <a:t>pecific </a:t>
            </a:r>
            <a:r>
              <a:rPr lang="en-US" sz="2000" dirty="0"/>
              <a:t>issues around making </a:t>
            </a:r>
            <a:r>
              <a:rPr lang="en-US" sz="2000" dirty="0" smtClean="0"/>
              <a:t>Java applications cloud</a:t>
            </a:r>
            <a:r>
              <a:rPr lang="en-US" sz="2000" dirty="0"/>
              <a:t>-</a:t>
            </a:r>
            <a:r>
              <a:rPr lang="en-US" sz="2000" dirty="0" smtClean="0"/>
              <a:t>ready</a:t>
            </a:r>
          </a:p>
          <a:p>
            <a:r>
              <a:rPr lang="en-US" sz="2000" dirty="0" smtClean="0"/>
              <a:t>3</a:t>
            </a:r>
            <a:r>
              <a:rPr lang="en-US" sz="2000" dirty="0"/>
              <a:t>. </a:t>
            </a:r>
            <a:r>
              <a:rPr lang="en-US" sz="2000" dirty="0" smtClean="0"/>
              <a:t>Deciding </a:t>
            </a:r>
            <a:r>
              <a:rPr lang="en-US" sz="2000" dirty="0"/>
              <a:t>how any particular application should be </a:t>
            </a:r>
            <a:r>
              <a:rPr lang="en-US" sz="2000" dirty="0" smtClean="0"/>
              <a:t>migrated</a:t>
            </a:r>
          </a:p>
          <a:p>
            <a:r>
              <a:rPr lang="en-US" sz="2000" dirty="0" smtClean="0"/>
              <a:t>4</a:t>
            </a:r>
            <a:r>
              <a:rPr lang="en-US" sz="2000" dirty="0"/>
              <a:t>. </a:t>
            </a:r>
            <a:r>
              <a:rPr lang="en-US" sz="2000" dirty="0" smtClean="0"/>
              <a:t>Under </a:t>
            </a:r>
            <a:r>
              <a:rPr lang="en-US" sz="2000" dirty="0"/>
              <a:t>what circumstances </a:t>
            </a:r>
            <a:r>
              <a:rPr lang="en-US" sz="2000" dirty="0" smtClean="0"/>
              <a:t>you should choose </a:t>
            </a:r>
            <a:r>
              <a:rPr lang="en-US" sz="2000" dirty="0"/>
              <a:t>each </a:t>
            </a:r>
            <a:r>
              <a:rPr lang="en-US" sz="2000" dirty="0" smtClean="0"/>
              <a:t>service</a:t>
            </a:r>
            <a:r>
              <a:rPr lang="en-US" sz="2000" dirty="0"/>
              <a:t> </a:t>
            </a:r>
            <a:r>
              <a:rPr lang="en-US" sz="2000" dirty="0" smtClean="0"/>
              <a:t>in a renovation? </a:t>
            </a:r>
            <a:endParaRPr lang="en-US" dirty="0" smtClean="0"/>
          </a:p>
          <a:p>
            <a:endParaRPr lang="en-US" dirty="0"/>
          </a:p>
        </p:txBody>
      </p:sp>
    </p:spTree>
    <p:extLst>
      <p:ext uri="{BB962C8B-B14F-4D97-AF65-F5344CB8AC3E}">
        <p14:creationId xmlns:p14="http://schemas.microsoft.com/office/powerpoint/2010/main" val="211232029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  </a:t>
            </a:r>
            <a:endParaRPr lang="en-US" dirty="0"/>
          </a:p>
        </p:txBody>
      </p:sp>
      <p:sp>
        <p:nvSpPr>
          <p:cNvPr id="6" name="Title 1"/>
          <p:cNvSpPr txBox="1">
            <a:spLocks/>
          </p:cNvSpPr>
          <p:nvPr/>
        </p:nvSpPr>
        <p:spPr bwMode="auto">
          <a:xfrm>
            <a:off x="353505" y="544132"/>
            <a:ext cx="8659368"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lvl1pPr algn="l" rtl="0" eaLnBrk="0" fontAlgn="base" hangingPunct="0">
              <a:spcBef>
                <a:spcPct val="0"/>
              </a:spcBef>
              <a:spcAft>
                <a:spcPct val="0"/>
              </a:spcAft>
              <a:defRPr sz="2200">
                <a:solidFill>
                  <a:schemeClr val="tx1"/>
                </a:solidFill>
                <a:latin typeface="+mj-lt"/>
                <a:ea typeface="+mj-ea"/>
                <a:cs typeface="+mj-cs"/>
              </a:defRPr>
            </a:lvl1pPr>
            <a:lvl2pPr algn="l" rtl="0" eaLnBrk="0" fontAlgn="base" hangingPunct="0">
              <a:spcBef>
                <a:spcPct val="0"/>
              </a:spcBef>
              <a:spcAft>
                <a:spcPct val="0"/>
              </a:spcAft>
              <a:defRPr sz="2200">
                <a:solidFill>
                  <a:schemeClr val="tx1"/>
                </a:solidFill>
                <a:latin typeface="Arial" charset="0"/>
              </a:defRPr>
            </a:lvl2pPr>
            <a:lvl3pPr algn="l" rtl="0" eaLnBrk="0" fontAlgn="base" hangingPunct="0">
              <a:spcBef>
                <a:spcPct val="0"/>
              </a:spcBef>
              <a:spcAft>
                <a:spcPct val="0"/>
              </a:spcAft>
              <a:defRPr sz="2200">
                <a:solidFill>
                  <a:schemeClr val="tx1"/>
                </a:solidFill>
                <a:latin typeface="Arial" charset="0"/>
              </a:defRPr>
            </a:lvl3pPr>
            <a:lvl4pPr algn="l" rtl="0" eaLnBrk="0" fontAlgn="base" hangingPunct="0">
              <a:spcBef>
                <a:spcPct val="0"/>
              </a:spcBef>
              <a:spcAft>
                <a:spcPct val="0"/>
              </a:spcAft>
              <a:defRPr sz="2200">
                <a:solidFill>
                  <a:schemeClr val="tx1"/>
                </a:solidFill>
                <a:latin typeface="Arial" charset="0"/>
              </a:defRPr>
            </a:lvl4pPr>
            <a:lvl5pPr algn="l" rtl="0" eaLnBrk="0" fontAlgn="base" hangingPunct="0">
              <a:spcBef>
                <a:spcPct val="0"/>
              </a:spcBef>
              <a:spcAft>
                <a:spcPct val="0"/>
              </a:spcAft>
              <a:defRPr sz="2200">
                <a:solidFill>
                  <a:schemeClr val="tx1"/>
                </a:solidFill>
                <a:latin typeface="Arial" charset="0"/>
              </a:defRPr>
            </a:lvl5pPr>
            <a:lvl6pPr marL="457200" algn="l" rtl="0" eaLnBrk="1" fontAlgn="base" hangingPunct="1">
              <a:spcBef>
                <a:spcPct val="0"/>
              </a:spcBef>
              <a:spcAft>
                <a:spcPct val="0"/>
              </a:spcAft>
              <a:defRPr sz="2200">
                <a:solidFill>
                  <a:schemeClr val="tx1"/>
                </a:solidFill>
                <a:latin typeface="Arial" charset="0"/>
              </a:defRPr>
            </a:lvl6pPr>
            <a:lvl7pPr marL="914400" algn="l" rtl="0" eaLnBrk="1" fontAlgn="base" hangingPunct="1">
              <a:spcBef>
                <a:spcPct val="0"/>
              </a:spcBef>
              <a:spcAft>
                <a:spcPct val="0"/>
              </a:spcAft>
              <a:defRPr sz="2200">
                <a:solidFill>
                  <a:schemeClr val="tx1"/>
                </a:solidFill>
                <a:latin typeface="Arial" charset="0"/>
              </a:defRPr>
            </a:lvl7pPr>
            <a:lvl8pPr marL="1371600" algn="l" rtl="0" eaLnBrk="1" fontAlgn="base" hangingPunct="1">
              <a:spcBef>
                <a:spcPct val="0"/>
              </a:spcBef>
              <a:spcAft>
                <a:spcPct val="0"/>
              </a:spcAft>
              <a:defRPr sz="2200">
                <a:solidFill>
                  <a:schemeClr val="tx1"/>
                </a:solidFill>
                <a:latin typeface="Arial" charset="0"/>
              </a:defRPr>
            </a:lvl8pPr>
            <a:lvl9pPr marL="1828800" algn="l" rtl="0" eaLnBrk="1" fontAlgn="base" hangingPunct="1">
              <a:spcBef>
                <a:spcPct val="0"/>
              </a:spcBef>
              <a:spcAft>
                <a:spcPct val="0"/>
              </a:spcAft>
              <a:defRPr sz="2200">
                <a:solidFill>
                  <a:schemeClr val="tx1"/>
                </a:solidFill>
                <a:latin typeface="Arial" charset="0"/>
              </a:defRPr>
            </a:lvl9pPr>
          </a:lstStyle>
          <a:p>
            <a:r>
              <a:rPr lang="en-US" kern="0" dirty="0" smtClean="0"/>
              <a:t>Cloud Centric Design Approach</a:t>
            </a:r>
            <a:endParaRPr lang="en-US" kern="0" dirty="0"/>
          </a:p>
        </p:txBody>
      </p:sp>
      <p:pic>
        <p:nvPicPr>
          <p:cNvPr id="7" name="storyboard.jpg"/>
          <p:cNvPicPr/>
          <p:nvPr/>
        </p:nvPicPr>
        <p:blipFill>
          <a:blip r:embed="rId2">
            <a:alphaModFix amt="6849"/>
            <a:extLst/>
          </a:blip>
          <a:stretch>
            <a:fillRect/>
          </a:stretch>
        </p:blipFill>
        <p:spPr>
          <a:xfrm>
            <a:off x="100584" y="978408"/>
            <a:ext cx="8912289" cy="5797296"/>
          </a:xfrm>
          <a:prstGeom prst="rect">
            <a:avLst/>
          </a:prstGeom>
          <a:ln w="12700">
            <a:miter lim="400000"/>
          </a:ln>
        </p:spPr>
      </p:pic>
      <p:graphicFrame>
        <p:nvGraphicFramePr>
          <p:cNvPr id="8" name="Diagram 7"/>
          <p:cNvGraphicFramePr/>
          <p:nvPr>
            <p:extLst>
              <p:ext uri="{D42A27DB-BD31-4B8C-83A1-F6EECF244321}">
                <p14:modId xmlns:p14="http://schemas.microsoft.com/office/powerpoint/2010/main" val="2803346929"/>
              </p:ext>
            </p:extLst>
          </p:nvPr>
        </p:nvGraphicFramePr>
        <p:xfrm>
          <a:off x="1524000" y="1205191"/>
          <a:ext cx="6096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308981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 the target user experience</a:t>
            </a:r>
            <a:endParaRPr lang="en-US" dirty="0"/>
          </a:p>
        </p:txBody>
      </p:sp>
      <p:sp>
        <p:nvSpPr>
          <p:cNvPr id="3" name="Text Placeholder 2"/>
          <p:cNvSpPr>
            <a:spLocks noGrp="1"/>
          </p:cNvSpPr>
          <p:nvPr>
            <p:ph type="body" sz="quarter" idx="10"/>
          </p:nvPr>
        </p:nvSpPr>
        <p:spPr/>
        <p:txBody>
          <a:bodyPr/>
          <a:lstStyle/>
          <a:p>
            <a:r>
              <a:rPr lang="en-US" dirty="0" smtClean="0"/>
              <a:t>Encourage the use of IBM Design Thinking in new projects to understand and develop the right target user experience</a:t>
            </a:r>
          </a:p>
          <a:p>
            <a:pPr lvl="1"/>
            <a:r>
              <a:rPr lang="en-US" dirty="0" smtClean="0"/>
              <a:t>Use the IBM Design team to conduct Design Thinking Workshops</a:t>
            </a:r>
          </a:p>
          <a:p>
            <a:r>
              <a:rPr lang="en-US" dirty="0" smtClean="0"/>
              <a:t>The use of the core concepts (Hills, Sponsor Users, Playbacks) cements the overall approach of the system in your customer’s mind</a:t>
            </a:r>
          </a:p>
          <a:p>
            <a:pPr lvl="1"/>
            <a:r>
              <a:rPr lang="en-US" dirty="0" smtClean="0"/>
              <a:t>Artifacts like Empathy Maps, Scenario Maps and Wireframes provide important information and feedback that lead directly to the implementation of the system in a Cloud environment</a:t>
            </a:r>
            <a:endParaRPr lang="en-US" dirty="0"/>
          </a:p>
        </p:txBody>
      </p:sp>
      <p:pic>
        <p:nvPicPr>
          <p:cNvPr id="4" name="Picture 3" descr="IDT-Core-Hexe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000" y="4272044"/>
            <a:ext cx="3659894" cy="2437588"/>
          </a:xfrm>
          <a:prstGeom prst="rect">
            <a:avLst/>
          </a:prstGeom>
        </p:spPr>
      </p:pic>
    </p:spTree>
    <p:extLst>
      <p:ext uri="{BB962C8B-B14F-4D97-AF65-F5344CB8AC3E}">
        <p14:creationId xmlns:p14="http://schemas.microsoft.com/office/powerpoint/2010/main" val="170420963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get started?</a:t>
            </a:r>
            <a:endParaRPr lang="en-US" dirty="0"/>
          </a:p>
        </p:txBody>
      </p:sp>
      <p:sp>
        <p:nvSpPr>
          <p:cNvPr id="3" name="Text Placeholder 2"/>
          <p:cNvSpPr>
            <a:spLocks noGrp="1"/>
          </p:cNvSpPr>
          <p:nvPr>
            <p:ph type="body" sz="quarter" idx="10"/>
          </p:nvPr>
        </p:nvSpPr>
        <p:spPr>
          <a:xfrm>
            <a:off x="293156" y="1564205"/>
            <a:ext cx="8650224" cy="4499572"/>
          </a:xfrm>
        </p:spPr>
        <p:txBody>
          <a:bodyPr/>
          <a:lstStyle/>
          <a:p>
            <a:r>
              <a:rPr lang="en-US" dirty="0" smtClean="0"/>
              <a:t>After surveying a number of Bluemix applications, you can find that they tend to fit roughly into three different </a:t>
            </a:r>
            <a:r>
              <a:rPr lang="en-US" b="1" dirty="0" smtClean="0"/>
              <a:t>archetypes</a:t>
            </a:r>
            <a:r>
              <a:rPr lang="en-US" dirty="0" smtClean="0"/>
              <a:t>.  The archetypes are not surprisingly, drawn from the different types of applications that we see altogether</a:t>
            </a:r>
          </a:p>
          <a:p>
            <a:pPr lvl="1"/>
            <a:r>
              <a:rPr lang="en-US" dirty="0" smtClean="0"/>
              <a:t>Systems of Record</a:t>
            </a:r>
          </a:p>
          <a:p>
            <a:pPr lvl="1"/>
            <a:r>
              <a:rPr lang="en-US" dirty="0" smtClean="0"/>
              <a:t>Systems of Interaction</a:t>
            </a:r>
          </a:p>
          <a:p>
            <a:pPr lvl="1"/>
            <a:r>
              <a:rPr lang="en-US" dirty="0" smtClean="0"/>
              <a:t>Systems of Insight</a:t>
            </a:r>
          </a:p>
          <a:p>
            <a:r>
              <a:rPr lang="en-US" dirty="0" smtClean="0"/>
              <a:t>What is interesting is that within each Archetype you tend to see a repeating set of compositions played out that help you understand the next step in architecting your application that combines runtimes with “Core Services”</a:t>
            </a:r>
          </a:p>
          <a:p>
            <a:r>
              <a:rPr lang="en-US" dirty="0" smtClean="0"/>
              <a:t>Note that within this formulation [brackets] indicates 0-N of these may be needed</a:t>
            </a:r>
          </a:p>
          <a:p>
            <a:pPr lvl="1"/>
            <a:r>
              <a:rPr lang="en-US" dirty="0" smtClean="0"/>
              <a:t>System of Interaction Archetype</a:t>
            </a:r>
          </a:p>
          <a:p>
            <a:pPr lvl="2"/>
            <a:r>
              <a:rPr lang="en-US" dirty="0" smtClean="0"/>
              <a:t>[Gateway] + Runtime + Data Store + [Data Movement]</a:t>
            </a:r>
          </a:p>
          <a:p>
            <a:pPr lvl="1"/>
            <a:r>
              <a:rPr lang="en-US" dirty="0" smtClean="0"/>
              <a:t>System of Insight Archetype</a:t>
            </a:r>
          </a:p>
          <a:p>
            <a:pPr lvl="2"/>
            <a:r>
              <a:rPr lang="en-US" dirty="0" smtClean="0"/>
              <a:t>[Visualization] + Runtime + Data Store + [Analysis Tool]</a:t>
            </a:r>
          </a:p>
          <a:p>
            <a:pPr lvl="1"/>
            <a:r>
              <a:rPr lang="en-US" dirty="0" smtClean="0"/>
              <a:t>System of Record Archetype</a:t>
            </a:r>
          </a:p>
          <a:p>
            <a:pPr lvl="2"/>
            <a:r>
              <a:rPr lang="en-US" dirty="0" smtClean="0"/>
              <a:t>[Gateway] + Runtime + Data Store</a:t>
            </a:r>
          </a:p>
          <a:p>
            <a:r>
              <a:rPr lang="en-US" dirty="0" smtClean="0"/>
              <a:t>The final piece of the puzzle is that there are two different layers of “Ecosystem Services” that may be added to an archetype to help it fulfill its functional and non-functional requirements</a:t>
            </a:r>
            <a:endParaRPr lang="en-US" dirty="0"/>
          </a:p>
        </p:txBody>
      </p:sp>
    </p:spTree>
    <p:extLst>
      <p:ext uri="{BB962C8B-B14F-4D97-AF65-F5344CB8AC3E}">
        <p14:creationId xmlns:p14="http://schemas.microsoft.com/office/powerpoint/2010/main" val="32017924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Core Services Categorization</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1226967502"/>
              </p:ext>
            </p:extLst>
          </p:nvPr>
        </p:nvGraphicFramePr>
        <p:xfrm>
          <a:off x="224881" y="1066255"/>
          <a:ext cx="8796760" cy="5575107"/>
        </p:xfrm>
        <a:graphic>
          <a:graphicData uri="http://schemas.openxmlformats.org/drawingml/2006/table">
            <a:tbl>
              <a:tblPr firstRow="1" bandRow="1">
                <a:tableStyleId>{5C22544A-7EE6-4342-B048-85BDC9FD1C3A}</a:tableStyleId>
              </a:tblPr>
              <a:tblGrid>
                <a:gridCol w="1759352"/>
                <a:gridCol w="1759352"/>
                <a:gridCol w="1759352"/>
                <a:gridCol w="1759352"/>
                <a:gridCol w="1759352"/>
              </a:tblGrid>
              <a:tr h="1115022">
                <a:tc>
                  <a:txBody>
                    <a:bodyPr/>
                    <a:lstStyle/>
                    <a:p>
                      <a:r>
                        <a:rPr lang="en-US" sz="1600" dirty="0" smtClean="0"/>
                        <a:t>Data</a:t>
                      </a:r>
                      <a:r>
                        <a:rPr lang="en-US" sz="1600" baseline="0" dirty="0" smtClean="0"/>
                        <a:t> Storage</a:t>
                      </a:r>
                      <a:endParaRPr lang="en-US" sz="1600" dirty="0"/>
                    </a:p>
                  </a:txBody>
                  <a:tcPr/>
                </a:tc>
                <a:tc>
                  <a:txBody>
                    <a:bodyPr/>
                    <a:lstStyle/>
                    <a:p>
                      <a:r>
                        <a:rPr lang="en-US" sz="1600" dirty="0" smtClean="0"/>
                        <a:t>Gateway</a:t>
                      </a:r>
                      <a:endParaRPr lang="en-US" sz="1600" dirty="0"/>
                    </a:p>
                  </a:txBody>
                  <a:tcPr/>
                </a:tc>
                <a:tc>
                  <a:txBody>
                    <a:bodyPr/>
                    <a:lstStyle/>
                    <a:p>
                      <a:r>
                        <a:rPr lang="en-US" sz="1600" dirty="0" smtClean="0"/>
                        <a:t>Visualization</a:t>
                      </a:r>
                      <a:endParaRPr lang="en-US" sz="1600" dirty="0"/>
                    </a:p>
                  </a:txBody>
                  <a:tcPr/>
                </a:tc>
                <a:tc>
                  <a:txBody>
                    <a:bodyPr/>
                    <a:lstStyle/>
                    <a:p>
                      <a:r>
                        <a:rPr lang="en-US" sz="1600" dirty="0" smtClean="0"/>
                        <a:t>Analysis</a:t>
                      </a:r>
                      <a:endParaRPr lang="en-US" sz="1600" dirty="0"/>
                    </a:p>
                  </a:txBody>
                  <a:tcPr/>
                </a:tc>
                <a:tc>
                  <a:txBody>
                    <a:bodyPr/>
                    <a:lstStyle/>
                    <a:p>
                      <a:r>
                        <a:rPr lang="en-US" sz="1600" dirty="0" smtClean="0"/>
                        <a:t>Data Movement, Augmentation and Validation</a:t>
                      </a:r>
                      <a:endParaRPr lang="en-US" sz="1600" dirty="0"/>
                    </a:p>
                  </a:txBody>
                  <a:tcPr/>
                </a:tc>
              </a:tr>
              <a:tr h="600396">
                <a:tc>
                  <a:txBody>
                    <a:bodyPr/>
                    <a:lstStyle/>
                    <a:p>
                      <a:r>
                        <a:rPr lang="en-US" sz="1600" dirty="0" smtClean="0"/>
                        <a:t>SQL Options</a:t>
                      </a:r>
                      <a:endParaRPr lang="en-US" sz="1600" dirty="0"/>
                    </a:p>
                  </a:txBody>
                  <a:tcPr/>
                </a:tc>
                <a:tc>
                  <a:txBody>
                    <a:bodyPr/>
                    <a:lstStyle/>
                    <a:p>
                      <a:r>
                        <a:rPr lang="en-US" sz="1600" dirty="0" smtClean="0"/>
                        <a:t>IOT</a:t>
                      </a:r>
                      <a:endParaRPr lang="en-US" sz="1600" dirty="0"/>
                    </a:p>
                  </a:txBody>
                  <a:tcPr/>
                </a:tc>
                <a:tc>
                  <a:txBody>
                    <a:bodyPr/>
                    <a:lstStyle/>
                    <a:p>
                      <a:r>
                        <a:rPr lang="en-US" sz="1600" dirty="0" smtClean="0"/>
                        <a:t>Embeddable Reporting</a:t>
                      </a:r>
                      <a:endParaRPr lang="en-US" sz="1600" dirty="0"/>
                    </a:p>
                  </a:txBody>
                  <a:tcPr/>
                </a:tc>
                <a:tc>
                  <a:txBody>
                    <a:bodyPr/>
                    <a:lstStyle/>
                    <a:p>
                      <a:r>
                        <a:rPr lang="en-US" sz="1600" dirty="0" smtClean="0"/>
                        <a:t>Analytics for </a:t>
                      </a:r>
                      <a:r>
                        <a:rPr lang="en-US" sz="1600" dirty="0" err="1" smtClean="0"/>
                        <a:t>Hadoop</a:t>
                      </a:r>
                      <a:endParaRPr lang="en-US" sz="1600" dirty="0"/>
                    </a:p>
                  </a:txBody>
                  <a:tcPr/>
                </a:tc>
                <a:tc>
                  <a:txBody>
                    <a:bodyPr/>
                    <a:lstStyle/>
                    <a:p>
                      <a:r>
                        <a:rPr lang="en-US" sz="1600" dirty="0" err="1" smtClean="0"/>
                        <a:t>Dataworks</a:t>
                      </a:r>
                      <a:endParaRPr lang="en-US" sz="1600" dirty="0"/>
                    </a:p>
                  </a:txBody>
                  <a:tcPr/>
                </a:tc>
              </a:tr>
              <a:tr h="600396">
                <a:tc>
                  <a:txBody>
                    <a:bodyPr/>
                    <a:lstStyle/>
                    <a:p>
                      <a:r>
                        <a:rPr lang="en-US" sz="1600" dirty="0" err="1" smtClean="0"/>
                        <a:t>NoSQL</a:t>
                      </a:r>
                      <a:r>
                        <a:rPr lang="en-US" sz="1600" dirty="0" smtClean="0"/>
                        <a:t> Options</a:t>
                      </a:r>
                      <a:endParaRPr lang="en-US" sz="1600" dirty="0"/>
                    </a:p>
                  </a:txBody>
                  <a:tcPr/>
                </a:tc>
                <a:tc>
                  <a:txBody>
                    <a:bodyPr/>
                    <a:lstStyle/>
                    <a:p>
                      <a:r>
                        <a:rPr lang="en-US" sz="1600" dirty="0" err="1" smtClean="0"/>
                        <a:t>Twilio</a:t>
                      </a:r>
                      <a:endParaRPr lang="en-US" sz="1600" dirty="0"/>
                    </a:p>
                  </a:txBody>
                  <a:tcPr/>
                </a:tc>
                <a:tc>
                  <a:txBody>
                    <a:bodyPr/>
                    <a:lstStyle/>
                    <a:p>
                      <a:r>
                        <a:rPr lang="en-US" sz="1600" dirty="0" smtClean="0"/>
                        <a:t>Cognitive Graph</a:t>
                      </a:r>
                      <a:endParaRPr lang="en-US" sz="1600" dirty="0"/>
                    </a:p>
                  </a:txBody>
                  <a:tcPr/>
                </a:tc>
                <a:tc>
                  <a:txBody>
                    <a:bodyPr/>
                    <a:lstStyle/>
                    <a:p>
                      <a:r>
                        <a:rPr lang="en-US" sz="1600" dirty="0" smtClean="0"/>
                        <a:t>Apache</a:t>
                      </a:r>
                      <a:r>
                        <a:rPr lang="en-US" sz="1600" baseline="0" dirty="0" smtClean="0"/>
                        <a:t> Spark</a:t>
                      </a:r>
                      <a:endParaRPr lang="en-US" sz="1600" dirty="0"/>
                    </a:p>
                  </a:txBody>
                  <a:tcPr/>
                </a:tc>
                <a:tc>
                  <a:txBody>
                    <a:bodyPr/>
                    <a:lstStyle/>
                    <a:p>
                      <a:r>
                        <a:rPr lang="en-US" sz="1600" dirty="0" smtClean="0"/>
                        <a:t>Pitney Bowes Geocoding</a:t>
                      </a:r>
                      <a:endParaRPr lang="en-US" sz="1600" dirty="0"/>
                    </a:p>
                  </a:txBody>
                  <a:tcPr/>
                </a:tc>
              </a:tr>
              <a:tr h="857709">
                <a:tc>
                  <a:txBody>
                    <a:bodyPr/>
                    <a:lstStyle/>
                    <a:p>
                      <a:endParaRPr lang="en-US" sz="1600" dirty="0"/>
                    </a:p>
                  </a:txBody>
                  <a:tcPr/>
                </a:tc>
                <a:tc>
                  <a:txBody>
                    <a:bodyPr/>
                    <a:lstStyle/>
                    <a:p>
                      <a:r>
                        <a:rPr lang="en-US" sz="1600" dirty="0" smtClean="0"/>
                        <a:t>Secure</a:t>
                      </a:r>
                      <a:r>
                        <a:rPr lang="en-US" sz="1600" baseline="0" dirty="0" smtClean="0"/>
                        <a:t> Gateway</a:t>
                      </a:r>
                      <a:endParaRPr lang="en-US" sz="1600" dirty="0"/>
                    </a:p>
                  </a:txBody>
                  <a:tcPr/>
                </a:tc>
                <a:tc>
                  <a:txBody>
                    <a:bodyPr/>
                    <a:lstStyle/>
                    <a:p>
                      <a:r>
                        <a:rPr lang="en-US" sz="1600" dirty="0" smtClean="0"/>
                        <a:t>IOT </a:t>
                      </a:r>
                      <a:r>
                        <a:rPr lang="en-US" sz="1600" dirty="0" err="1" smtClean="0"/>
                        <a:t>Realtime</a:t>
                      </a:r>
                      <a:r>
                        <a:rPr lang="en-US" sz="1600" dirty="0" smtClean="0"/>
                        <a:t> Insights</a:t>
                      </a:r>
                      <a:endParaRPr lang="en-US" sz="1600" dirty="0"/>
                    </a:p>
                  </a:txBody>
                  <a:tcPr/>
                </a:tc>
                <a:tc>
                  <a:txBody>
                    <a:bodyPr/>
                    <a:lstStyle/>
                    <a:p>
                      <a:r>
                        <a:rPr lang="en-US" sz="1600" dirty="0" err="1" smtClean="0"/>
                        <a:t>BigInsights</a:t>
                      </a:r>
                      <a:r>
                        <a:rPr lang="en-US" sz="1600" dirty="0" smtClean="0"/>
                        <a:t> for </a:t>
                      </a:r>
                      <a:r>
                        <a:rPr lang="en-US" sz="1600" dirty="0" err="1" smtClean="0"/>
                        <a:t>Hadoop</a:t>
                      </a:r>
                      <a:endParaRPr lang="en-US" sz="1600" dirty="0"/>
                    </a:p>
                  </a:txBody>
                  <a:tcPr/>
                </a:tc>
                <a:tc>
                  <a:txBody>
                    <a:bodyPr/>
                    <a:lstStyle/>
                    <a:p>
                      <a:r>
                        <a:rPr lang="en-US" sz="1600" dirty="0" smtClean="0"/>
                        <a:t>Watson Natural Language Translation</a:t>
                      </a:r>
                      <a:endParaRPr lang="en-US" sz="1600" dirty="0"/>
                    </a:p>
                  </a:txBody>
                  <a:tcPr/>
                </a:tc>
              </a:tr>
              <a:tr h="600396">
                <a:tc>
                  <a:txBody>
                    <a:bodyPr/>
                    <a:lstStyle/>
                    <a:p>
                      <a:endParaRPr lang="en-US" sz="1600"/>
                    </a:p>
                  </a:txBody>
                  <a:tcPr/>
                </a:tc>
                <a:tc>
                  <a:txBody>
                    <a:bodyPr/>
                    <a:lstStyle/>
                    <a:p>
                      <a:r>
                        <a:rPr lang="en-US" sz="1600" dirty="0" smtClean="0"/>
                        <a:t>API Management</a:t>
                      </a:r>
                      <a:endParaRPr lang="en-US" sz="1600" dirty="0"/>
                    </a:p>
                  </a:txBody>
                  <a:tcPr/>
                </a:tc>
                <a:tc>
                  <a:txBody>
                    <a:bodyPr/>
                    <a:lstStyle/>
                    <a:p>
                      <a:r>
                        <a:rPr lang="en-US" sz="1600" dirty="0" smtClean="0"/>
                        <a:t>Document Generation</a:t>
                      </a:r>
                      <a:endParaRPr lang="en-US" sz="1600" dirty="0"/>
                    </a:p>
                  </a:txBody>
                  <a:tcPr/>
                </a:tc>
                <a:tc>
                  <a:txBody>
                    <a:bodyPr/>
                    <a:lstStyle/>
                    <a:p>
                      <a:r>
                        <a:rPr lang="en-US" sz="1600" dirty="0" err="1" smtClean="0"/>
                        <a:t>DashDB</a:t>
                      </a:r>
                      <a:endParaRPr lang="en-US" sz="1600" dirty="0"/>
                    </a:p>
                  </a:txBody>
                  <a:tcPr/>
                </a:tc>
                <a:tc>
                  <a:txBody>
                    <a:bodyPr/>
                    <a:lstStyle/>
                    <a:p>
                      <a:endParaRPr lang="en-US" sz="1600"/>
                    </a:p>
                  </a:txBody>
                  <a:tcPr/>
                </a:tc>
              </a:tr>
              <a:tr h="600396">
                <a:tc>
                  <a:txBody>
                    <a:bodyPr/>
                    <a:lstStyle/>
                    <a:p>
                      <a:endParaRPr lang="en-US" sz="1600" dirty="0"/>
                    </a:p>
                  </a:txBody>
                  <a:tcPr/>
                </a:tc>
                <a:tc>
                  <a:txBody>
                    <a:bodyPr/>
                    <a:lstStyle/>
                    <a:p>
                      <a:r>
                        <a:rPr lang="en-US" sz="1600" dirty="0" err="1" smtClean="0"/>
                        <a:t>SendGrid</a:t>
                      </a:r>
                      <a:endParaRPr lang="en-US" sz="1600" dirty="0"/>
                    </a:p>
                  </a:txBody>
                  <a:tcPr/>
                </a:tc>
                <a:tc>
                  <a:txBody>
                    <a:bodyPr/>
                    <a:lstStyle/>
                    <a:p>
                      <a:endParaRPr lang="en-US" sz="1600"/>
                    </a:p>
                  </a:txBody>
                  <a:tcPr/>
                </a:tc>
                <a:tc>
                  <a:txBody>
                    <a:bodyPr/>
                    <a:lstStyle/>
                    <a:p>
                      <a:r>
                        <a:rPr lang="en-US" sz="1600" dirty="0" err="1" smtClean="0"/>
                        <a:t>Geospacial</a:t>
                      </a:r>
                      <a:r>
                        <a:rPr lang="en-US" sz="1600" dirty="0" smtClean="0"/>
                        <a:t> Analytics</a:t>
                      </a:r>
                      <a:endParaRPr lang="en-US" sz="1600" dirty="0"/>
                    </a:p>
                  </a:txBody>
                  <a:tcPr/>
                </a:tc>
                <a:tc>
                  <a:txBody>
                    <a:bodyPr/>
                    <a:lstStyle/>
                    <a:p>
                      <a:endParaRPr lang="en-US" sz="1600"/>
                    </a:p>
                  </a:txBody>
                  <a:tcPr/>
                </a:tc>
              </a:tr>
              <a:tr h="600396">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r>
                        <a:rPr lang="en-US" sz="1600" dirty="0" smtClean="0"/>
                        <a:t>Streaming Analytics</a:t>
                      </a:r>
                      <a:endParaRPr lang="en-US" sz="1600" dirty="0"/>
                    </a:p>
                  </a:txBody>
                  <a:tcPr/>
                </a:tc>
                <a:tc>
                  <a:txBody>
                    <a:bodyPr/>
                    <a:lstStyle/>
                    <a:p>
                      <a:endParaRPr lang="en-US" sz="1600" dirty="0"/>
                    </a:p>
                  </a:txBody>
                  <a:tcPr/>
                </a:tc>
              </a:tr>
              <a:tr h="600396">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r>
                        <a:rPr lang="en-US" sz="1600" dirty="0" smtClean="0"/>
                        <a:t>Predictive Modeling</a:t>
                      </a:r>
                      <a:endParaRPr lang="en-US" sz="1600" dirty="0"/>
                    </a:p>
                  </a:txBody>
                  <a:tcPr/>
                </a:tc>
                <a:tc>
                  <a:txBody>
                    <a:bodyPr/>
                    <a:lstStyle/>
                    <a:p>
                      <a:endParaRPr lang="en-US" sz="1600" dirty="0"/>
                    </a:p>
                  </a:txBody>
                  <a:tcPr/>
                </a:tc>
              </a:tr>
            </a:tbl>
          </a:graphicData>
        </a:graphic>
      </p:graphicFrame>
    </p:spTree>
    <p:extLst>
      <p:ext uri="{BB962C8B-B14F-4D97-AF65-F5344CB8AC3E}">
        <p14:creationId xmlns:p14="http://schemas.microsoft.com/office/powerpoint/2010/main" val="16484445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Layers of a Bluemix Application</a:t>
            </a:r>
            <a:endParaRPr lang="en-US" dirty="0"/>
          </a:p>
        </p:txBody>
      </p:sp>
      <p:grpSp>
        <p:nvGrpSpPr>
          <p:cNvPr id="37" name="Group 36"/>
          <p:cNvGrpSpPr/>
          <p:nvPr/>
        </p:nvGrpSpPr>
        <p:grpSpPr>
          <a:xfrm>
            <a:off x="695159" y="1479664"/>
            <a:ext cx="7730379" cy="5231283"/>
            <a:chOff x="695159" y="1479664"/>
            <a:chExt cx="7730379" cy="5231283"/>
          </a:xfrm>
        </p:grpSpPr>
        <p:sp>
          <p:nvSpPr>
            <p:cNvPr id="6" name="Hexagon 5"/>
            <p:cNvSpPr/>
            <p:nvPr/>
          </p:nvSpPr>
          <p:spPr>
            <a:xfrm>
              <a:off x="1599350" y="1479664"/>
              <a:ext cx="6071748" cy="4775960"/>
            </a:xfrm>
            <a:prstGeom prst="hexagon">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Hexagon 6"/>
            <p:cNvSpPr/>
            <p:nvPr/>
          </p:nvSpPr>
          <p:spPr>
            <a:xfrm>
              <a:off x="2711782" y="2339878"/>
              <a:ext cx="3968462" cy="3109004"/>
            </a:xfrm>
            <a:prstGeom prst="hexagon">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Hexagon 7"/>
            <p:cNvSpPr/>
            <p:nvPr/>
          </p:nvSpPr>
          <p:spPr>
            <a:xfrm>
              <a:off x="3783266" y="3133668"/>
              <a:ext cx="1891635" cy="1574346"/>
            </a:xfrm>
            <a:prstGeom prst="hexagon">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4206567" y="3497745"/>
              <a:ext cx="1038692" cy="899628"/>
              <a:chOff x="7592990" y="2348546"/>
              <a:chExt cx="1038692" cy="899628"/>
            </a:xfrm>
          </p:grpSpPr>
          <p:sp>
            <p:nvSpPr>
              <p:cNvPr id="10" name="Oval 9"/>
              <p:cNvSpPr/>
              <p:nvPr/>
            </p:nvSpPr>
            <p:spPr>
              <a:xfrm>
                <a:off x="7592990" y="2593042"/>
                <a:ext cx="714324" cy="635030"/>
              </a:xfrm>
              <a:prstGeom prst="ellipse">
                <a:avLst/>
              </a:prstGeom>
              <a:solidFill>
                <a:srgbClr val="00B2EF">
                  <a:alpha val="50000"/>
                </a:srgb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7771848" y="2348546"/>
                <a:ext cx="714324" cy="635030"/>
              </a:xfrm>
              <a:prstGeom prst="ellipse">
                <a:avLst/>
              </a:prstGeom>
              <a:solidFill>
                <a:srgbClr val="CCFFCC">
                  <a:alpha val="50000"/>
                </a:srgb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7917358" y="2613144"/>
                <a:ext cx="714324" cy="635030"/>
              </a:xfrm>
              <a:prstGeom prst="ellipse">
                <a:avLst/>
              </a:prstGeom>
              <a:solidFill>
                <a:srgbClr val="FDB813">
                  <a:alpha val="50000"/>
                </a:srgb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p:cNvSpPr txBox="1"/>
            <p:nvPr/>
          </p:nvSpPr>
          <p:spPr>
            <a:xfrm>
              <a:off x="4206568" y="3133668"/>
              <a:ext cx="1108497" cy="338554"/>
            </a:xfrm>
            <a:prstGeom prst="rect">
              <a:avLst/>
            </a:prstGeom>
            <a:noFill/>
          </p:spPr>
          <p:txBody>
            <a:bodyPr wrap="none" rtlCol="0">
              <a:spAutoFit/>
            </a:bodyPr>
            <a:lstStyle/>
            <a:p>
              <a:pPr>
                <a:spcBef>
                  <a:spcPts val="1000"/>
                </a:spcBef>
              </a:pPr>
              <a:r>
                <a:rPr lang="en-US" sz="1600" dirty="0" smtClean="0"/>
                <a:t>Archetype</a:t>
              </a:r>
            </a:p>
          </p:txBody>
        </p:sp>
        <p:sp>
          <p:nvSpPr>
            <p:cNvPr id="15" name="TextBox 14"/>
            <p:cNvSpPr txBox="1"/>
            <p:nvPr/>
          </p:nvSpPr>
          <p:spPr>
            <a:xfrm>
              <a:off x="3492246" y="2333522"/>
              <a:ext cx="2407534" cy="713016"/>
            </a:xfrm>
            <a:prstGeom prst="rect">
              <a:avLst/>
            </a:prstGeom>
            <a:noFill/>
          </p:spPr>
          <p:txBody>
            <a:bodyPr wrap="square" rtlCol="0">
              <a:spAutoFit/>
            </a:bodyPr>
            <a:lstStyle/>
            <a:p>
              <a:pPr algn="ctr">
                <a:spcBef>
                  <a:spcPts val="1000"/>
                </a:spcBef>
              </a:pPr>
              <a:r>
                <a:rPr lang="en-US" sz="1600" dirty="0" smtClean="0"/>
                <a:t>Archetype</a:t>
              </a:r>
            </a:p>
            <a:p>
              <a:pPr algn="ctr">
                <a:spcBef>
                  <a:spcPts val="1000"/>
                </a:spcBef>
              </a:pPr>
              <a:r>
                <a:rPr lang="en-US" sz="1600" dirty="0" smtClean="0"/>
                <a:t>Ecosystem Services</a:t>
              </a:r>
            </a:p>
          </p:txBody>
        </p:sp>
        <p:sp>
          <p:nvSpPr>
            <p:cNvPr id="16" name="TextBox 15"/>
            <p:cNvSpPr txBox="1"/>
            <p:nvPr/>
          </p:nvSpPr>
          <p:spPr>
            <a:xfrm>
              <a:off x="4140980" y="1533376"/>
              <a:ext cx="1188046" cy="713016"/>
            </a:xfrm>
            <a:prstGeom prst="rect">
              <a:avLst/>
            </a:prstGeom>
            <a:noFill/>
          </p:spPr>
          <p:txBody>
            <a:bodyPr wrap="none" rtlCol="0">
              <a:spAutoFit/>
            </a:bodyPr>
            <a:lstStyle/>
            <a:p>
              <a:pPr algn="ctr">
                <a:spcBef>
                  <a:spcPts val="1000"/>
                </a:spcBef>
              </a:pPr>
              <a:r>
                <a:rPr lang="en-US" sz="1600" dirty="0" smtClean="0"/>
                <a:t>Ecosystem</a:t>
              </a:r>
            </a:p>
            <a:p>
              <a:pPr algn="ctr">
                <a:spcBef>
                  <a:spcPts val="1000"/>
                </a:spcBef>
              </a:pPr>
              <a:r>
                <a:rPr lang="en-US" sz="1600" dirty="0" smtClean="0"/>
                <a:t>Services</a:t>
              </a:r>
            </a:p>
          </p:txBody>
        </p:sp>
        <p:pic>
          <p:nvPicPr>
            <p:cNvPr id="17" name="Picture 16" descr="SessionCache.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13949" y="4794279"/>
              <a:ext cx="605355" cy="539911"/>
            </a:xfrm>
            <a:prstGeom prst="rect">
              <a:avLst/>
            </a:prstGeom>
          </p:spPr>
        </p:pic>
        <p:pic>
          <p:nvPicPr>
            <p:cNvPr id="18" name="Picture 17" descr="WorkloadScheduler.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98576" y="4813025"/>
              <a:ext cx="614997" cy="540970"/>
            </a:xfrm>
            <a:prstGeom prst="rect">
              <a:avLst/>
            </a:prstGeom>
          </p:spPr>
        </p:pic>
        <p:pic>
          <p:nvPicPr>
            <p:cNvPr id="19" name="Picture 18" descr="MobileQualityAssurance copy.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87799" y="3068024"/>
              <a:ext cx="623808" cy="528270"/>
            </a:xfrm>
            <a:prstGeom prst="rect">
              <a:avLst/>
            </a:prstGeom>
          </p:spPr>
        </p:pic>
        <p:pic>
          <p:nvPicPr>
            <p:cNvPr id="20" name="Picture 19" descr="MobileApplicationSecurity.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27841" y="3037031"/>
              <a:ext cx="727953" cy="618760"/>
            </a:xfrm>
            <a:prstGeom prst="rect">
              <a:avLst/>
            </a:prstGeom>
          </p:spPr>
        </p:pic>
        <p:pic>
          <p:nvPicPr>
            <p:cNvPr id="21" name="Picture 20" descr="AdvancedMobileAccess.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45603" y="4804105"/>
              <a:ext cx="751091" cy="576419"/>
            </a:xfrm>
            <a:prstGeom prst="rect">
              <a:avLst/>
            </a:prstGeom>
          </p:spPr>
        </p:pic>
        <p:pic>
          <p:nvPicPr>
            <p:cNvPr id="22" name="Picture 21" descr="Autoscale.p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606922" y="5607504"/>
              <a:ext cx="658722" cy="529330"/>
            </a:xfrm>
            <a:prstGeom prst="rect">
              <a:avLst/>
            </a:prstGeom>
          </p:spPr>
        </p:pic>
        <p:pic>
          <p:nvPicPr>
            <p:cNvPr id="23" name="Picture 22" descr="DeliveryPipeline.png"/>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28430" y="3121891"/>
              <a:ext cx="674943" cy="567430"/>
            </a:xfrm>
            <a:prstGeom prst="rect">
              <a:avLst/>
            </a:prstGeom>
          </p:spPr>
        </p:pic>
        <p:pic>
          <p:nvPicPr>
            <p:cNvPr id="24" name="Picture 23" descr="MonitoringAndAnalytics.p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866141" y="5608034"/>
              <a:ext cx="701857" cy="581719"/>
            </a:xfrm>
            <a:prstGeom prst="rect">
              <a:avLst/>
            </a:prstGeom>
          </p:spPr>
        </p:pic>
        <p:pic>
          <p:nvPicPr>
            <p:cNvPr id="25" name="Picture 24" descr="AppscanDynamic.p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189212" y="2261952"/>
              <a:ext cx="689176" cy="585495"/>
            </a:xfrm>
            <a:prstGeom prst="rect">
              <a:avLst/>
            </a:prstGeom>
          </p:spPr>
        </p:pic>
        <p:pic>
          <p:nvPicPr>
            <p:cNvPr id="26" name="Picture 25" descr="SingleSignon.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586058" y="3002292"/>
              <a:ext cx="657952" cy="541500"/>
            </a:xfrm>
            <a:prstGeom prst="rect">
              <a:avLst/>
            </a:prstGeom>
          </p:spPr>
        </p:pic>
        <p:pic>
          <p:nvPicPr>
            <p:cNvPr id="27" name="Picture 26" descr="AppSecurityManager.png"/>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756409" y="3716701"/>
              <a:ext cx="690232" cy="583560"/>
            </a:xfrm>
            <a:prstGeom prst="rect">
              <a:avLst/>
            </a:prstGeom>
          </p:spPr>
        </p:pic>
        <p:pic>
          <p:nvPicPr>
            <p:cNvPr id="28" name="Picture 27" descr="BlazeMeter.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317914" y="5556174"/>
              <a:ext cx="716689" cy="618959"/>
            </a:xfrm>
            <a:prstGeom prst="rect">
              <a:avLst/>
            </a:prstGeom>
          </p:spPr>
        </p:pic>
        <p:pic>
          <p:nvPicPr>
            <p:cNvPr id="29" name="Picture 28" descr="LoadImpact.png"/>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4085149" y="5593744"/>
              <a:ext cx="728474" cy="582779"/>
            </a:xfrm>
            <a:prstGeom prst="rect">
              <a:avLst/>
            </a:prstGeom>
          </p:spPr>
        </p:pic>
        <p:pic>
          <p:nvPicPr>
            <p:cNvPr id="31" name="Picture 30" descr="TrackAndPlan copy.png"/>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2472453" y="2381022"/>
              <a:ext cx="715129" cy="580660"/>
            </a:xfrm>
            <a:prstGeom prst="rect">
              <a:avLst/>
            </a:prstGeom>
          </p:spPr>
        </p:pic>
        <p:sp>
          <p:nvSpPr>
            <p:cNvPr id="33" name="TextBox 32"/>
            <p:cNvSpPr txBox="1"/>
            <p:nvPr/>
          </p:nvSpPr>
          <p:spPr>
            <a:xfrm>
              <a:off x="2767262" y="6372393"/>
              <a:ext cx="3477034" cy="338554"/>
            </a:xfrm>
            <a:prstGeom prst="rect">
              <a:avLst/>
            </a:prstGeom>
            <a:noFill/>
          </p:spPr>
          <p:txBody>
            <a:bodyPr wrap="none" rtlCol="0">
              <a:spAutoFit/>
            </a:bodyPr>
            <a:lstStyle/>
            <a:p>
              <a:pPr>
                <a:spcBef>
                  <a:spcPts val="1000"/>
                </a:spcBef>
              </a:pPr>
              <a:r>
                <a:rPr lang="en-US" sz="1600" dirty="0" smtClean="0"/>
                <a:t>Performance Testing and Monitoring</a:t>
              </a:r>
            </a:p>
          </p:txBody>
        </p:sp>
        <p:sp>
          <p:nvSpPr>
            <p:cNvPr id="35" name="TextBox 34"/>
            <p:cNvSpPr txBox="1"/>
            <p:nvPr/>
          </p:nvSpPr>
          <p:spPr>
            <a:xfrm>
              <a:off x="7499684" y="2459789"/>
              <a:ext cx="925854" cy="338554"/>
            </a:xfrm>
            <a:prstGeom prst="rect">
              <a:avLst/>
            </a:prstGeom>
            <a:noFill/>
          </p:spPr>
          <p:txBody>
            <a:bodyPr wrap="none" rtlCol="0">
              <a:spAutoFit/>
            </a:bodyPr>
            <a:lstStyle/>
            <a:p>
              <a:pPr>
                <a:spcBef>
                  <a:spcPts val="1000"/>
                </a:spcBef>
              </a:pPr>
              <a:r>
                <a:rPr lang="en-US" sz="1600" dirty="0" smtClean="0"/>
                <a:t>Security</a:t>
              </a:r>
            </a:p>
          </p:txBody>
        </p:sp>
        <p:sp>
          <p:nvSpPr>
            <p:cNvPr id="36" name="TextBox 35"/>
            <p:cNvSpPr txBox="1"/>
            <p:nvPr/>
          </p:nvSpPr>
          <p:spPr>
            <a:xfrm>
              <a:off x="695159" y="2192421"/>
              <a:ext cx="1393631" cy="338554"/>
            </a:xfrm>
            <a:prstGeom prst="rect">
              <a:avLst/>
            </a:prstGeom>
            <a:noFill/>
          </p:spPr>
          <p:txBody>
            <a:bodyPr wrap="none" rtlCol="0">
              <a:spAutoFit/>
            </a:bodyPr>
            <a:lstStyle/>
            <a:p>
              <a:pPr>
                <a:spcBef>
                  <a:spcPts val="1000"/>
                </a:spcBef>
              </a:pPr>
              <a:r>
                <a:rPr lang="en-US" sz="1600" dirty="0" smtClean="0"/>
                <a:t>Development</a:t>
              </a:r>
            </a:p>
          </p:txBody>
        </p:sp>
      </p:grpSp>
    </p:spTree>
    <p:extLst>
      <p:ext uri="{BB962C8B-B14F-4D97-AF65-F5344CB8AC3E}">
        <p14:creationId xmlns:p14="http://schemas.microsoft.com/office/powerpoint/2010/main" val="4199475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 the pieces mean?</a:t>
            </a:r>
            <a:endParaRPr lang="en-US" dirty="0"/>
          </a:p>
        </p:txBody>
      </p:sp>
      <p:sp>
        <p:nvSpPr>
          <p:cNvPr id="3" name="Text Placeholder 2"/>
          <p:cNvSpPr>
            <a:spLocks noGrp="1"/>
          </p:cNvSpPr>
          <p:nvPr>
            <p:ph type="body" sz="quarter" idx="10"/>
          </p:nvPr>
        </p:nvSpPr>
        <p:spPr>
          <a:xfrm>
            <a:off x="253330" y="1548064"/>
            <a:ext cx="8650224" cy="4499572"/>
          </a:xfrm>
        </p:spPr>
        <p:txBody>
          <a:bodyPr/>
          <a:lstStyle/>
          <a:p>
            <a:r>
              <a:rPr lang="en-US" dirty="0" smtClean="0"/>
              <a:t>An Archetype simply provides some hints on how to construct a business application out of a set of runtimes and services</a:t>
            </a:r>
          </a:p>
          <a:p>
            <a:pPr lvl="1"/>
            <a:r>
              <a:rPr lang="en-US" dirty="0" smtClean="0"/>
              <a:t>They’re not </a:t>
            </a:r>
            <a:r>
              <a:rPr lang="en-US" i="1" dirty="0" smtClean="0"/>
              <a:t>boilerplates</a:t>
            </a:r>
            <a:r>
              <a:rPr lang="en-US" dirty="0" smtClean="0"/>
              <a:t> because that implies a specific combination of specific services</a:t>
            </a:r>
          </a:p>
          <a:p>
            <a:pPr lvl="1"/>
            <a:r>
              <a:rPr lang="en-US" dirty="0" smtClean="0"/>
              <a:t>For instance a System of Record usually has a database – but which database?  That depends on your requirements.</a:t>
            </a:r>
          </a:p>
          <a:p>
            <a:r>
              <a:rPr lang="en-US" dirty="0" smtClean="0"/>
              <a:t>Archetype Ecosystem services provide features that are helpful for one archetype or another</a:t>
            </a:r>
          </a:p>
          <a:p>
            <a:pPr lvl="1"/>
            <a:r>
              <a:rPr lang="en-US" dirty="0" smtClean="0"/>
              <a:t>If you have a Web System of Interaction Archetype, then you may find you need </a:t>
            </a:r>
            <a:r>
              <a:rPr lang="en-US" b="1" dirty="0" smtClean="0"/>
              <a:t>Session Caching</a:t>
            </a:r>
          </a:p>
          <a:p>
            <a:pPr lvl="1"/>
            <a:r>
              <a:rPr lang="en-US" dirty="0" smtClean="0"/>
              <a:t>If you have a Mobile System of Interaction Archetype, then </a:t>
            </a:r>
            <a:r>
              <a:rPr lang="en-US" b="1" dirty="0" smtClean="0"/>
              <a:t>Mobile Quality Assurance </a:t>
            </a:r>
            <a:r>
              <a:rPr lang="en-US" dirty="0" smtClean="0"/>
              <a:t>may be useful</a:t>
            </a:r>
          </a:p>
          <a:p>
            <a:r>
              <a:rPr lang="en-US" dirty="0" smtClean="0"/>
              <a:t>Ecosystem Services provide features that are generally helpful for a software development lifecycle stage, either development, testing, or production</a:t>
            </a:r>
          </a:p>
          <a:p>
            <a:pPr lvl="1"/>
            <a:r>
              <a:rPr lang="en-US" dirty="0" smtClean="0"/>
              <a:t>If you’re building a Web application then you’ll want to performance test that application – either use </a:t>
            </a:r>
            <a:r>
              <a:rPr lang="en-US" b="1" dirty="0" err="1" smtClean="0"/>
              <a:t>BlazeMeter</a:t>
            </a:r>
            <a:r>
              <a:rPr lang="en-US" dirty="0" smtClean="0"/>
              <a:t> or </a:t>
            </a:r>
            <a:r>
              <a:rPr lang="en-US" b="1" dirty="0" err="1" smtClean="0"/>
              <a:t>LoadImpact</a:t>
            </a:r>
            <a:endParaRPr lang="en-US" b="1" dirty="0" smtClean="0"/>
          </a:p>
          <a:p>
            <a:pPr lvl="1"/>
            <a:r>
              <a:rPr lang="en-US" dirty="0" smtClean="0"/>
              <a:t>But you can’t see the how that impacts your application unless you have monitoring – either </a:t>
            </a:r>
            <a:r>
              <a:rPr lang="en-US" b="1" dirty="0" err="1" smtClean="0"/>
              <a:t>NewRelic</a:t>
            </a:r>
            <a:r>
              <a:rPr lang="en-US" dirty="0" smtClean="0"/>
              <a:t> or </a:t>
            </a:r>
            <a:r>
              <a:rPr lang="en-US" b="1" dirty="0" smtClean="0"/>
              <a:t>Monitoring and Analytics</a:t>
            </a:r>
          </a:p>
          <a:p>
            <a:pPr lvl="1"/>
            <a:r>
              <a:rPr lang="en-US" dirty="0" smtClean="0"/>
              <a:t>If you suspect you need scaling, then </a:t>
            </a:r>
            <a:r>
              <a:rPr lang="en-US" b="1" dirty="0" err="1" smtClean="0"/>
              <a:t>Autoscaling</a:t>
            </a:r>
            <a:r>
              <a:rPr lang="en-US" dirty="0" smtClean="0"/>
              <a:t> can provide that – but you’ll need to prove out that your thresholds are the right ones through performance testing…</a:t>
            </a:r>
          </a:p>
        </p:txBody>
      </p:sp>
    </p:spTree>
    <p:extLst>
      <p:ext uri="{BB962C8B-B14F-4D97-AF65-F5344CB8AC3E}">
        <p14:creationId xmlns:p14="http://schemas.microsoft.com/office/powerpoint/2010/main" val="255776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Architecture (or re-architecture) template</a:t>
            </a:r>
            <a:endParaRPr lang="en-US" dirty="0"/>
          </a:p>
        </p:txBody>
      </p:sp>
      <p:sp>
        <p:nvSpPr>
          <p:cNvPr id="3" name="Content Placeholder 2"/>
          <p:cNvSpPr>
            <a:spLocks noGrp="1"/>
          </p:cNvSpPr>
          <p:nvPr>
            <p:ph sz="quarter" idx="13"/>
          </p:nvPr>
        </p:nvSpPr>
        <p:spPr/>
        <p:txBody>
          <a:bodyPr/>
          <a:lstStyle/>
          <a:p>
            <a:r>
              <a:rPr lang="en-US" dirty="0" smtClean="0"/>
              <a:t>What archetype does your application fit?</a:t>
            </a:r>
          </a:p>
          <a:p>
            <a:pPr lvl="1"/>
            <a:r>
              <a:rPr lang="en-US" dirty="0" smtClean="0"/>
              <a:t>Start looking at services based on the formulas stated above</a:t>
            </a:r>
          </a:p>
          <a:p>
            <a:pPr lvl="1"/>
            <a:r>
              <a:rPr lang="en-US" dirty="0" smtClean="0"/>
              <a:t>If it is a System of Interaction is it of the Mobile Subtype?</a:t>
            </a:r>
          </a:p>
          <a:p>
            <a:pPr lvl="1"/>
            <a:r>
              <a:rPr lang="en-US" dirty="0" smtClean="0"/>
              <a:t>The Mobile Subtype System of Interaction brings in Mobile Specific Core services to implement Functional requirements</a:t>
            </a:r>
          </a:p>
          <a:p>
            <a:r>
              <a:rPr lang="en-US" dirty="0" smtClean="0"/>
              <a:t>Build out your archetype core</a:t>
            </a:r>
          </a:p>
          <a:p>
            <a:r>
              <a:rPr lang="en-US" dirty="0" smtClean="0"/>
              <a:t>Does your application need archetype ecosystem services to implement archetype-specific functionality or meet NFR’s of your archetype core?</a:t>
            </a:r>
          </a:p>
          <a:p>
            <a:pPr lvl="1"/>
            <a:r>
              <a:rPr lang="en-US" dirty="0" smtClean="0"/>
              <a:t>If so, add archetype ecosystem services</a:t>
            </a:r>
          </a:p>
          <a:p>
            <a:r>
              <a:rPr lang="en-US" dirty="0" smtClean="0"/>
              <a:t>Does your application need ecosystem services to fulfill the NFR’s of your solution in the areas of Maintainability, Performance or Reliability, or Security?</a:t>
            </a:r>
          </a:p>
          <a:p>
            <a:pPr lvl="1"/>
            <a:r>
              <a:rPr lang="en-US" dirty="0" smtClean="0"/>
              <a:t>If so, add in one or more ecosystem services</a:t>
            </a:r>
          </a:p>
          <a:p>
            <a:pPr marL="342900" lvl="1" indent="0">
              <a:buNone/>
            </a:pPr>
            <a:endParaRPr lang="en-US" dirty="0"/>
          </a:p>
        </p:txBody>
      </p:sp>
    </p:spTree>
    <p:extLst>
      <p:ext uri="{BB962C8B-B14F-4D97-AF65-F5344CB8AC3E}">
        <p14:creationId xmlns:p14="http://schemas.microsoft.com/office/powerpoint/2010/main" val="35057819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Key Tenets of a </a:t>
            </a:r>
            <a:r>
              <a:rPr lang="en-US" dirty="0" err="1" smtClean="0">
                <a:solidFill>
                  <a:schemeClr val="tx1"/>
                </a:solidFill>
              </a:rPr>
              <a:t>Microservices</a:t>
            </a:r>
            <a:r>
              <a:rPr lang="en-US" dirty="0" smtClean="0">
                <a:solidFill>
                  <a:schemeClr val="tx1"/>
                </a:solidFill>
              </a:rPr>
              <a:t> Architecture</a:t>
            </a:r>
            <a:endParaRPr lang="en-US" dirty="0">
              <a:solidFill>
                <a:schemeClr val="tx1"/>
              </a:solidFill>
            </a:endParaRPr>
          </a:p>
        </p:txBody>
      </p:sp>
      <p:sp>
        <p:nvSpPr>
          <p:cNvPr id="3" name="Text Placeholder 2"/>
          <p:cNvSpPr>
            <a:spLocks noGrp="1"/>
          </p:cNvSpPr>
          <p:nvPr>
            <p:ph type="body" sz="quarter" idx="10"/>
          </p:nvPr>
        </p:nvSpPr>
        <p:spPr>
          <a:xfrm>
            <a:off x="265113" y="1353936"/>
            <a:ext cx="7906544" cy="4499572"/>
          </a:xfrm>
        </p:spPr>
        <p:txBody>
          <a:bodyPr/>
          <a:lstStyle/>
          <a:p>
            <a:pPr marL="457177" indent="-457177">
              <a:buFont typeface="Century Schoolbook" charset="0"/>
              <a:buAutoNum type="arabicPeriod"/>
            </a:pPr>
            <a:r>
              <a:rPr lang="en-US" sz="1800" dirty="0">
                <a:cs typeface="Arial" panose="020B0604020202020204" pitchFamily="34" charset="0"/>
              </a:rPr>
              <a:t>Large monoliths are broken down into many small services</a:t>
            </a:r>
          </a:p>
          <a:p>
            <a:pPr marL="216553" lvl="1" indent="0">
              <a:buNone/>
            </a:pPr>
            <a:r>
              <a:rPr lang="en-US" sz="1800" dirty="0">
                <a:cs typeface="Arial" panose="020B0604020202020204" pitchFamily="34" charset="0"/>
              </a:rPr>
              <a:t>	Each service runs in its own process</a:t>
            </a:r>
          </a:p>
          <a:p>
            <a:pPr marL="457177" indent="-457177">
              <a:buFont typeface="Century Schoolbook" charset="0"/>
              <a:buAutoNum type="arabicPeriod"/>
            </a:pPr>
            <a:r>
              <a:rPr lang="en-US" sz="1800" dirty="0">
                <a:cs typeface="Arial" panose="020B0604020202020204" pitchFamily="34" charset="0"/>
              </a:rPr>
              <a:t>Services are optimized for a single function</a:t>
            </a:r>
            <a:br>
              <a:rPr lang="en-US" sz="1800" dirty="0">
                <a:cs typeface="Arial" panose="020B0604020202020204" pitchFamily="34" charset="0"/>
              </a:rPr>
            </a:br>
            <a:r>
              <a:rPr lang="en-US" sz="1800" dirty="0">
                <a:cs typeface="Arial" panose="020B0604020202020204" pitchFamily="34" charset="0"/>
              </a:rPr>
              <a:t>	There is a single business function per service</a:t>
            </a:r>
          </a:p>
          <a:p>
            <a:pPr marL="457177" indent="-457177">
              <a:buFont typeface="Century Schoolbook" charset="0"/>
              <a:buAutoNum type="arabicPeriod"/>
            </a:pPr>
            <a:r>
              <a:rPr lang="en-US" sz="1800" dirty="0">
                <a:cs typeface="Arial" panose="020B0604020202020204" pitchFamily="34" charset="0"/>
              </a:rPr>
              <a:t>Communication via REST API and message brokers</a:t>
            </a:r>
          </a:p>
          <a:p>
            <a:pPr marL="216553" lvl="1" indent="0">
              <a:buNone/>
            </a:pPr>
            <a:r>
              <a:rPr lang="en-US" sz="1800" dirty="0">
                <a:cs typeface="Arial" panose="020B0604020202020204" pitchFamily="34" charset="0"/>
              </a:rPr>
              <a:t>	One of the things you want to avoid is tight</a:t>
            </a:r>
            <a:br>
              <a:rPr lang="en-US" sz="1800" dirty="0">
                <a:cs typeface="Arial" panose="020B0604020202020204" pitchFamily="34" charset="0"/>
              </a:rPr>
            </a:br>
            <a:r>
              <a:rPr lang="en-US" sz="1800" dirty="0">
                <a:cs typeface="Arial" panose="020B0604020202020204" pitchFamily="34" charset="0"/>
              </a:rPr>
              <a:t>	coupling introduced by communication through</a:t>
            </a:r>
            <a:br>
              <a:rPr lang="en-US" sz="1800" dirty="0">
                <a:cs typeface="Arial" panose="020B0604020202020204" pitchFamily="34" charset="0"/>
              </a:rPr>
            </a:br>
            <a:r>
              <a:rPr lang="en-US" sz="1800" dirty="0">
                <a:cs typeface="Arial" panose="020B0604020202020204" pitchFamily="34" charset="0"/>
              </a:rPr>
              <a:t>	a database.</a:t>
            </a:r>
          </a:p>
          <a:p>
            <a:pPr marL="457177" indent="-457177">
              <a:buFont typeface="Century Schoolbook" charset="0"/>
              <a:buAutoNum type="arabicPeriod"/>
            </a:pPr>
            <a:r>
              <a:rPr lang="en-US" sz="1800" dirty="0">
                <a:cs typeface="Arial" panose="020B0604020202020204" pitchFamily="34" charset="0"/>
              </a:rPr>
              <a:t>Per-service CI/CD</a:t>
            </a:r>
          </a:p>
          <a:p>
            <a:pPr marL="216553" lvl="1" indent="0">
              <a:buNone/>
            </a:pPr>
            <a:r>
              <a:rPr lang="en-US" sz="1800" dirty="0">
                <a:cs typeface="Arial" panose="020B0604020202020204" pitchFamily="34" charset="0"/>
              </a:rPr>
              <a:t>	Services evolve at different rates.  You are letting</a:t>
            </a:r>
            <a:br>
              <a:rPr lang="en-US" sz="1800" dirty="0">
                <a:cs typeface="Arial" panose="020B0604020202020204" pitchFamily="34" charset="0"/>
              </a:rPr>
            </a:br>
            <a:r>
              <a:rPr lang="en-US" sz="1800" dirty="0">
                <a:cs typeface="Arial" panose="020B0604020202020204" pitchFamily="34" charset="0"/>
              </a:rPr>
              <a:t>	the system evolve but setting architectural </a:t>
            </a:r>
            <a:br>
              <a:rPr lang="en-US" sz="1800" dirty="0">
                <a:cs typeface="Arial" panose="020B0604020202020204" pitchFamily="34" charset="0"/>
              </a:rPr>
            </a:br>
            <a:r>
              <a:rPr lang="en-US" sz="1800" dirty="0">
                <a:cs typeface="Arial" panose="020B0604020202020204" pitchFamily="34" charset="0"/>
              </a:rPr>
              <a:t>	principles to guide that evolution.</a:t>
            </a:r>
          </a:p>
          <a:p>
            <a:pPr marL="457177" indent="-457177">
              <a:buFont typeface="Century Schoolbook" charset="0"/>
              <a:buAutoNum type="arabicPeriod"/>
            </a:pPr>
            <a:r>
              <a:rPr lang="en-US" sz="1800" dirty="0">
                <a:cs typeface="Arial" panose="020B0604020202020204" pitchFamily="34" charset="0"/>
              </a:rPr>
              <a:t>Per-service HA/clustering decisions</a:t>
            </a:r>
            <a:br>
              <a:rPr lang="en-US" sz="1800" dirty="0">
                <a:cs typeface="Arial" panose="020B0604020202020204" pitchFamily="34" charset="0"/>
              </a:rPr>
            </a:br>
            <a:r>
              <a:rPr lang="en-US" sz="1800" dirty="0">
                <a:cs typeface="Arial" panose="020B0604020202020204" pitchFamily="34" charset="0"/>
              </a:rPr>
              <a:t>	Not one size fits all</a:t>
            </a:r>
          </a:p>
          <a:p>
            <a:endParaRPr lang="en-GB" dirty="0"/>
          </a:p>
          <a:p>
            <a:pPr marL="457177" indent="-457177">
              <a:buFont typeface="Century Schoolbook" charset="0"/>
              <a:buAutoNum type="arabicPeriod"/>
            </a:pPr>
            <a:endParaRPr lang="en-US"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stretch>
            <a:fillRect/>
          </a:stretch>
        </p:blipFill>
        <p:spPr>
          <a:xfrm>
            <a:off x="6270998" y="1257354"/>
            <a:ext cx="2873002" cy="4318140"/>
          </a:xfrm>
          <a:prstGeom prst="rect">
            <a:avLst/>
          </a:prstGeom>
        </p:spPr>
      </p:pic>
    </p:spTree>
    <p:extLst>
      <p:ext uri="{BB962C8B-B14F-4D97-AF65-F5344CB8AC3E}">
        <p14:creationId xmlns:p14="http://schemas.microsoft.com/office/powerpoint/2010/main" val="278157286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Microservice</a:t>
            </a:r>
            <a:r>
              <a:rPr lang="en-GB" dirty="0" smtClean="0"/>
              <a:t> </a:t>
            </a:r>
            <a:r>
              <a:rPr lang="en-GB" dirty="0"/>
              <a:t>Challenges</a:t>
            </a:r>
            <a:endParaRPr lang="en-US" dirty="0"/>
          </a:p>
        </p:txBody>
      </p:sp>
      <p:sp>
        <p:nvSpPr>
          <p:cNvPr id="3" name="Text Placeholder 2"/>
          <p:cNvSpPr>
            <a:spLocks noGrp="1"/>
          </p:cNvSpPr>
          <p:nvPr>
            <p:ph type="body" sz="quarter" idx="10"/>
          </p:nvPr>
        </p:nvSpPr>
        <p:spPr>
          <a:xfrm>
            <a:off x="265113" y="1353935"/>
            <a:ext cx="7906544" cy="4499572"/>
          </a:xfrm>
        </p:spPr>
        <p:txBody>
          <a:bodyPr/>
          <a:lstStyle/>
          <a:p>
            <a:r>
              <a:rPr lang="en-GB" sz="1800" dirty="0" smtClean="0"/>
              <a:t>Greater </a:t>
            </a:r>
            <a:r>
              <a:rPr lang="en-GB" sz="1800" dirty="0"/>
              <a:t>operational complexity – more moving parts</a:t>
            </a:r>
          </a:p>
          <a:p>
            <a:r>
              <a:rPr lang="en-GB" sz="1800" dirty="0" smtClean="0"/>
              <a:t>Developers </a:t>
            </a:r>
            <a:r>
              <a:rPr lang="en-GB" sz="1800" dirty="0"/>
              <a:t>need significant ops skills</a:t>
            </a:r>
          </a:p>
          <a:p>
            <a:r>
              <a:rPr lang="en-GB" sz="1800" dirty="0"/>
              <a:t>Service interfaces and versioning</a:t>
            </a:r>
          </a:p>
          <a:p>
            <a:r>
              <a:rPr lang="en-GB" sz="1800" dirty="0"/>
              <a:t>Duplication of effort across service implementations</a:t>
            </a:r>
          </a:p>
          <a:p>
            <a:r>
              <a:rPr lang="en-GB" sz="1800" dirty="0"/>
              <a:t>Additional complexity of creating a distributed system – network latency, fault tolerance, serialization, …</a:t>
            </a:r>
          </a:p>
          <a:p>
            <a:r>
              <a:rPr lang="en-GB" sz="1800" dirty="0"/>
              <a:t>Designing decoupled non-transactional systems is hard</a:t>
            </a:r>
          </a:p>
          <a:p>
            <a:r>
              <a:rPr lang="en-GB" sz="1800" dirty="0"/>
              <a:t>Avoiding latency overhead of large numbers of small service invocations</a:t>
            </a:r>
          </a:p>
          <a:p>
            <a:r>
              <a:rPr lang="en-GB" sz="1800" dirty="0"/>
              <a:t>Locating service instances</a:t>
            </a:r>
          </a:p>
          <a:p>
            <a:r>
              <a:rPr lang="en-GB" sz="1800" dirty="0"/>
              <a:t>Maintaining availability and consistency with partitioned data</a:t>
            </a:r>
          </a:p>
          <a:p>
            <a:r>
              <a:rPr lang="en-GB" sz="1800" dirty="0"/>
              <a:t>Testability Challenges</a:t>
            </a:r>
          </a:p>
          <a:p>
            <a:pPr eaLnBrk="1" hangingPunct="1"/>
            <a:endParaRPr lang="en-GB" dirty="0"/>
          </a:p>
        </p:txBody>
      </p:sp>
    </p:spTree>
    <p:extLst>
      <p:ext uri="{BB962C8B-B14F-4D97-AF65-F5344CB8AC3E}">
        <p14:creationId xmlns:p14="http://schemas.microsoft.com/office/powerpoint/2010/main" val="323699365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Design </a:t>
            </a:r>
            <a:r>
              <a:rPr lang="en-GB" dirty="0"/>
              <a:t>for Failure</a:t>
            </a:r>
            <a:endParaRPr lang="en-US" dirty="0"/>
          </a:p>
        </p:txBody>
      </p:sp>
      <p:sp>
        <p:nvSpPr>
          <p:cNvPr id="3" name="Text Placeholder 2"/>
          <p:cNvSpPr>
            <a:spLocks noGrp="1"/>
          </p:cNvSpPr>
          <p:nvPr>
            <p:ph type="body" sz="quarter" idx="10"/>
          </p:nvPr>
        </p:nvSpPr>
        <p:spPr>
          <a:xfrm>
            <a:off x="265113" y="1353935"/>
            <a:ext cx="7906544" cy="4499572"/>
          </a:xfrm>
        </p:spPr>
        <p:txBody>
          <a:bodyPr/>
          <a:lstStyle/>
          <a:p>
            <a:r>
              <a:rPr lang="en-GB" sz="1800" dirty="0" smtClean="0"/>
              <a:t>Any </a:t>
            </a:r>
            <a:r>
              <a:rPr lang="en-GB" sz="1800" dirty="0"/>
              <a:t>service call could fail – need to handle that gracefully</a:t>
            </a:r>
          </a:p>
          <a:p>
            <a:r>
              <a:rPr lang="en-GB" sz="1800" dirty="0"/>
              <a:t>Emphasis on real-time monitoring of technical and business metrics</a:t>
            </a:r>
          </a:p>
          <a:p>
            <a:pPr lvl="1"/>
            <a:r>
              <a:rPr lang="en-GB" dirty="0"/>
              <a:t>Application monitoring through Monitoring and Analytics service or third-party service e.g. New Relic</a:t>
            </a:r>
          </a:p>
          <a:p>
            <a:pPr lvl="1"/>
            <a:r>
              <a:rPr lang="en-GB" dirty="0"/>
              <a:t>Gives insights which might not be uncovered in a monolithic application</a:t>
            </a:r>
          </a:p>
          <a:p>
            <a:r>
              <a:rPr lang="en-GB" sz="1800" dirty="0"/>
              <a:t>Implement patterns from ‘Release It!’ e.g. via Netflix </a:t>
            </a:r>
            <a:r>
              <a:rPr lang="en-GB" sz="1800" dirty="0" err="1"/>
              <a:t>Hystrix</a:t>
            </a:r>
            <a:endParaRPr lang="en-GB" sz="1800" dirty="0"/>
          </a:p>
          <a:p>
            <a:pPr lvl="1"/>
            <a:r>
              <a:rPr lang="en-GB" dirty="0"/>
              <a:t>Circuit Breaker – protect from downstream failures</a:t>
            </a:r>
          </a:p>
          <a:p>
            <a:pPr lvl="1"/>
            <a:r>
              <a:rPr lang="en-GB" dirty="0"/>
              <a:t>Bulkhead – limit resources that can be consumed</a:t>
            </a:r>
          </a:p>
          <a:p>
            <a:pPr lvl="1"/>
            <a:r>
              <a:rPr lang="en-GB" dirty="0"/>
              <a:t>Timeout</a:t>
            </a:r>
          </a:p>
          <a:p>
            <a:r>
              <a:rPr lang="en-GB" sz="1800" dirty="0"/>
              <a:t>Testing for failures: Simian Army</a:t>
            </a:r>
          </a:p>
          <a:p>
            <a:r>
              <a:rPr lang="en-GB" sz="1800" dirty="0"/>
              <a:t>See the Berkeley work on </a:t>
            </a:r>
            <a:r>
              <a:rPr lang="en-GB" sz="1800" dirty="0" smtClean="0"/>
              <a:t/>
            </a:r>
            <a:br>
              <a:rPr lang="en-GB" sz="1800" dirty="0" smtClean="0"/>
            </a:br>
            <a:r>
              <a:rPr lang="en-GB" sz="1800" i="1" dirty="0" smtClean="0"/>
              <a:t>Recovery </a:t>
            </a:r>
            <a:r>
              <a:rPr lang="en-GB" sz="1800" i="1" dirty="0"/>
              <a:t>Oriented Computing</a:t>
            </a:r>
            <a:r>
              <a:rPr lang="en-GB" sz="1800" dirty="0"/>
              <a:t> for more ideas </a:t>
            </a:r>
            <a:r>
              <a:rPr lang="en-GB" sz="1800" dirty="0" smtClean="0"/>
              <a:t/>
            </a:r>
            <a:br>
              <a:rPr lang="en-GB" sz="1800" dirty="0" smtClean="0"/>
            </a:br>
            <a:r>
              <a:rPr lang="en-GB" sz="1800" dirty="0" smtClean="0"/>
              <a:t>from </a:t>
            </a:r>
            <a:r>
              <a:rPr lang="en-GB" sz="1800" dirty="0"/>
              <a:t>the Academic world</a:t>
            </a:r>
          </a:p>
          <a:p>
            <a:endParaRPr lang="en-GB" dirty="0"/>
          </a:p>
        </p:txBody>
      </p:sp>
      <p:pic>
        <p:nvPicPr>
          <p:cNvPr id="5" name="Picture 4"/>
          <p:cNvPicPr>
            <a:picLocks noChangeAspect="1"/>
          </p:cNvPicPr>
          <p:nvPr/>
        </p:nvPicPr>
        <p:blipFill>
          <a:blip r:embed="rId2"/>
          <a:stretch>
            <a:fillRect/>
          </a:stretch>
        </p:blipFill>
        <p:spPr>
          <a:xfrm>
            <a:off x="5167311" y="4295977"/>
            <a:ext cx="3834982" cy="2164909"/>
          </a:xfrm>
          <a:prstGeom prst="rect">
            <a:avLst/>
          </a:prstGeom>
        </p:spPr>
      </p:pic>
    </p:spTree>
    <p:extLst>
      <p:ext uri="{BB962C8B-B14F-4D97-AF65-F5344CB8AC3E}">
        <p14:creationId xmlns:p14="http://schemas.microsoft.com/office/powerpoint/2010/main" val="32935355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  </a:t>
            </a:r>
            <a:endParaRPr lang="en-US" dirty="0"/>
          </a:p>
        </p:txBody>
      </p:sp>
      <p:sp>
        <p:nvSpPr>
          <p:cNvPr id="5" name="Title 4"/>
          <p:cNvSpPr txBox="1">
            <a:spLocks/>
          </p:cNvSpPr>
          <p:nvPr/>
        </p:nvSpPr>
        <p:spPr bwMode="auto">
          <a:xfrm>
            <a:off x="576009" y="2524062"/>
            <a:ext cx="82296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lvl1pPr algn="l" rtl="0" eaLnBrk="0" fontAlgn="base" hangingPunct="0">
              <a:spcBef>
                <a:spcPct val="0"/>
              </a:spcBef>
              <a:spcAft>
                <a:spcPct val="0"/>
              </a:spcAft>
              <a:defRPr sz="2200">
                <a:solidFill>
                  <a:schemeClr val="tx1"/>
                </a:solidFill>
                <a:latin typeface="+mj-lt"/>
                <a:ea typeface="+mj-ea"/>
                <a:cs typeface="+mj-cs"/>
              </a:defRPr>
            </a:lvl1pPr>
            <a:lvl2pPr algn="l" rtl="0" eaLnBrk="0" fontAlgn="base" hangingPunct="0">
              <a:spcBef>
                <a:spcPct val="0"/>
              </a:spcBef>
              <a:spcAft>
                <a:spcPct val="0"/>
              </a:spcAft>
              <a:defRPr sz="2200">
                <a:solidFill>
                  <a:schemeClr val="tx1"/>
                </a:solidFill>
                <a:latin typeface="Arial" charset="0"/>
              </a:defRPr>
            </a:lvl2pPr>
            <a:lvl3pPr algn="l" rtl="0" eaLnBrk="0" fontAlgn="base" hangingPunct="0">
              <a:spcBef>
                <a:spcPct val="0"/>
              </a:spcBef>
              <a:spcAft>
                <a:spcPct val="0"/>
              </a:spcAft>
              <a:defRPr sz="2200">
                <a:solidFill>
                  <a:schemeClr val="tx1"/>
                </a:solidFill>
                <a:latin typeface="Arial" charset="0"/>
              </a:defRPr>
            </a:lvl3pPr>
            <a:lvl4pPr algn="l" rtl="0" eaLnBrk="0" fontAlgn="base" hangingPunct="0">
              <a:spcBef>
                <a:spcPct val="0"/>
              </a:spcBef>
              <a:spcAft>
                <a:spcPct val="0"/>
              </a:spcAft>
              <a:defRPr sz="2200">
                <a:solidFill>
                  <a:schemeClr val="tx1"/>
                </a:solidFill>
                <a:latin typeface="Arial" charset="0"/>
              </a:defRPr>
            </a:lvl4pPr>
            <a:lvl5pPr algn="l" rtl="0" eaLnBrk="0" fontAlgn="base" hangingPunct="0">
              <a:spcBef>
                <a:spcPct val="0"/>
              </a:spcBef>
              <a:spcAft>
                <a:spcPct val="0"/>
              </a:spcAft>
              <a:defRPr sz="2200">
                <a:solidFill>
                  <a:schemeClr val="tx1"/>
                </a:solidFill>
                <a:latin typeface="Arial" charset="0"/>
              </a:defRPr>
            </a:lvl5pPr>
            <a:lvl6pPr marL="457200" algn="l" rtl="0" eaLnBrk="1" fontAlgn="base" hangingPunct="1">
              <a:spcBef>
                <a:spcPct val="0"/>
              </a:spcBef>
              <a:spcAft>
                <a:spcPct val="0"/>
              </a:spcAft>
              <a:defRPr sz="2200">
                <a:solidFill>
                  <a:schemeClr val="tx1"/>
                </a:solidFill>
                <a:latin typeface="Arial" charset="0"/>
              </a:defRPr>
            </a:lvl6pPr>
            <a:lvl7pPr marL="914400" algn="l" rtl="0" eaLnBrk="1" fontAlgn="base" hangingPunct="1">
              <a:spcBef>
                <a:spcPct val="0"/>
              </a:spcBef>
              <a:spcAft>
                <a:spcPct val="0"/>
              </a:spcAft>
              <a:defRPr sz="2200">
                <a:solidFill>
                  <a:schemeClr val="tx1"/>
                </a:solidFill>
                <a:latin typeface="Arial" charset="0"/>
              </a:defRPr>
            </a:lvl7pPr>
            <a:lvl8pPr marL="1371600" algn="l" rtl="0" eaLnBrk="1" fontAlgn="base" hangingPunct="1">
              <a:spcBef>
                <a:spcPct val="0"/>
              </a:spcBef>
              <a:spcAft>
                <a:spcPct val="0"/>
              </a:spcAft>
              <a:defRPr sz="2200">
                <a:solidFill>
                  <a:schemeClr val="tx1"/>
                </a:solidFill>
                <a:latin typeface="Arial" charset="0"/>
              </a:defRPr>
            </a:lvl8pPr>
            <a:lvl9pPr marL="1828800" algn="l" rtl="0" eaLnBrk="1" fontAlgn="base" hangingPunct="1">
              <a:spcBef>
                <a:spcPct val="0"/>
              </a:spcBef>
              <a:spcAft>
                <a:spcPct val="0"/>
              </a:spcAft>
              <a:defRPr sz="2200">
                <a:solidFill>
                  <a:schemeClr val="tx1"/>
                </a:solidFill>
                <a:latin typeface="Arial" charset="0"/>
              </a:defRPr>
            </a:lvl9pPr>
          </a:lstStyle>
          <a:p>
            <a:pPr algn="ctr"/>
            <a:r>
              <a:rPr lang="en-US" sz="4400" kern="0" dirty="0" smtClean="0"/>
              <a:t>Why Renovate?</a:t>
            </a:r>
            <a:endParaRPr lang="en-US" sz="4400" kern="0" dirty="0"/>
          </a:p>
        </p:txBody>
      </p:sp>
    </p:spTree>
    <p:extLst>
      <p:ext uri="{BB962C8B-B14F-4D97-AF65-F5344CB8AC3E}">
        <p14:creationId xmlns:p14="http://schemas.microsoft.com/office/powerpoint/2010/main" val="77273591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  </a:t>
            </a:r>
            <a:endParaRPr lang="en-US" dirty="0"/>
          </a:p>
        </p:txBody>
      </p:sp>
      <p:sp>
        <p:nvSpPr>
          <p:cNvPr id="5" name="Title 4"/>
          <p:cNvSpPr txBox="1">
            <a:spLocks/>
          </p:cNvSpPr>
          <p:nvPr/>
        </p:nvSpPr>
        <p:spPr bwMode="auto">
          <a:xfrm>
            <a:off x="479997" y="2524062"/>
            <a:ext cx="82296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lvl1pPr algn="l" rtl="0" eaLnBrk="0" fontAlgn="base" hangingPunct="0">
              <a:spcBef>
                <a:spcPct val="0"/>
              </a:spcBef>
              <a:spcAft>
                <a:spcPct val="0"/>
              </a:spcAft>
              <a:defRPr sz="2200">
                <a:solidFill>
                  <a:schemeClr val="tx1"/>
                </a:solidFill>
                <a:latin typeface="+mj-lt"/>
                <a:ea typeface="+mj-ea"/>
                <a:cs typeface="+mj-cs"/>
              </a:defRPr>
            </a:lvl1pPr>
            <a:lvl2pPr algn="l" rtl="0" eaLnBrk="0" fontAlgn="base" hangingPunct="0">
              <a:spcBef>
                <a:spcPct val="0"/>
              </a:spcBef>
              <a:spcAft>
                <a:spcPct val="0"/>
              </a:spcAft>
              <a:defRPr sz="2200">
                <a:solidFill>
                  <a:schemeClr val="tx1"/>
                </a:solidFill>
                <a:latin typeface="Arial" charset="0"/>
              </a:defRPr>
            </a:lvl2pPr>
            <a:lvl3pPr algn="l" rtl="0" eaLnBrk="0" fontAlgn="base" hangingPunct="0">
              <a:spcBef>
                <a:spcPct val="0"/>
              </a:spcBef>
              <a:spcAft>
                <a:spcPct val="0"/>
              </a:spcAft>
              <a:defRPr sz="2200">
                <a:solidFill>
                  <a:schemeClr val="tx1"/>
                </a:solidFill>
                <a:latin typeface="Arial" charset="0"/>
              </a:defRPr>
            </a:lvl3pPr>
            <a:lvl4pPr algn="l" rtl="0" eaLnBrk="0" fontAlgn="base" hangingPunct="0">
              <a:spcBef>
                <a:spcPct val="0"/>
              </a:spcBef>
              <a:spcAft>
                <a:spcPct val="0"/>
              </a:spcAft>
              <a:defRPr sz="2200">
                <a:solidFill>
                  <a:schemeClr val="tx1"/>
                </a:solidFill>
                <a:latin typeface="Arial" charset="0"/>
              </a:defRPr>
            </a:lvl4pPr>
            <a:lvl5pPr algn="l" rtl="0" eaLnBrk="0" fontAlgn="base" hangingPunct="0">
              <a:spcBef>
                <a:spcPct val="0"/>
              </a:spcBef>
              <a:spcAft>
                <a:spcPct val="0"/>
              </a:spcAft>
              <a:defRPr sz="2200">
                <a:solidFill>
                  <a:schemeClr val="tx1"/>
                </a:solidFill>
                <a:latin typeface="Arial" charset="0"/>
              </a:defRPr>
            </a:lvl5pPr>
            <a:lvl6pPr marL="457200" algn="l" rtl="0" eaLnBrk="1" fontAlgn="base" hangingPunct="1">
              <a:spcBef>
                <a:spcPct val="0"/>
              </a:spcBef>
              <a:spcAft>
                <a:spcPct val="0"/>
              </a:spcAft>
              <a:defRPr sz="2200">
                <a:solidFill>
                  <a:schemeClr val="tx1"/>
                </a:solidFill>
                <a:latin typeface="Arial" charset="0"/>
              </a:defRPr>
            </a:lvl6pPr>
            <a:lvl7pPr marL="914400" algn="l" rtl="0" eaLnBrk="1" fontAlgn="base" hangingPunct="1">
              <a:spcBef>
                <a:spcPct val="0"/>
              </a:spcBef>
              <a:spcAft>
                <a:spcPct val="0"/>
              </a:spcAft>
              <a:defRPr sz="2200">
                <a:solidFill>
                  <a:schemeClr val="tx1"/>
                </a:solidFill>
                <a:latin typeface="Arial" charset="0"/>
              </a:defRPr>
            </a:lvl7pPr>
            <a:lvl8pPr marL="1371600" algn="l" rtl="0" eaLnBrk="1" fontAlgn="base" hangingPunct="1">
              <a:spcBef>
                <a:spcPct val="0"/>
              </a:spcBef>
              <a:spcAft>
                <a:spcPct val="0"/>
              </a:spcAft>
              <a:defRPr sz="2200">
                <a:solidFill>
                  <a:schemeClr val="tx1"/>
                </a:solidFill>
                <a:latin typeface="Arial" charset="0"/>
              </a:defRPr>
            </a:lvl8pPr>
            <a:lvl9pPr marL="1828800" algn="l" rtl="0" eaLnBrk="1" fontAlgn="base" hangingPunct="1">
              <a:spcBef>
                <a:spcPct val="0"/>
              </a:spcBef>
              <a:spcAft>
                <a:spcPct val="0"/>
              </a:spcAft>
              <a:defRPr sz="2200">
                <a:solidFill>
                  <a:schemeClr val="tx1"/>
                </a:solidFill>
                <a:latin typeface="Arial" charset="0"/>
              </a:defRPr>
            </a:lvl9pPr>
          </a:lstStyle>
          <a:p>
            <a:pPr algn="ctr"/>
            <a:r>
              <a:rPr lang="en-US" sz="4400" dirty="0" smtClean="0"/>
              <a:t>Renovation Process</a:t>
            </a:r>
            <a:endParaRPr lang="en-US" sz="4400" kern="0" dirty="0"/>
          </a:p>
        </p:txBody>
      </p:sp>
    </p:spTree>
    <p:extLst>
      <p:ext uri="{BB962C8B-B14F-4D97-AF65-F5344CB8AC3E}">
        <p14:creationId xmlns:p14="http://schemas.microsoft.com/office/powerpoint/2010/main" val="226365898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Simplified Migration Flowchart</a:t>
            </a:r>
            <a:endParaRPr lang="en-US" dirty="0"/>
          </a:p>
        </p:txBody>
      </p:sp>
      <p:pic>
        <p:nvPicPr>
          <p:cNvPr id="4" name="Picture 3"/>
          <p:cNvPicPr>
            <a:picLocks noChangeAspect="1"/>
          </p:cNvPicPr>
          <p:nvPr/>
        </p:nvPicPr>
        <p:blipFill>
          <a:blip r:embed="rId2"/>
          <a:stretch>
            <a:fillRect/>
          </a:stretch>
        </p:blipFill>
        <p:spPr>
          <a:xfrm>
            <a:off x="851647" y="1866750"/>
            <a:ext cx="6887882" cy="4549648"/>
          </a:xfrm>
          <a:prstGeom prst="rect">
            <a:avLst/>
          </a:prstGeom>
        </p:spPr>
      </p:pic>
    </p:spTree>
    <p:extLst>
      <p:ext uri="{BB962C8B-B14F-4D97-AF65-F5344CB8AC3E}">
        <p14:creationId xmlns:p14="http://schemas.microsoft.com/office/powerpoint/2010/main" val="37915846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complete Migration Options</a:t>
            </a:r>
            <a:endParaRPr lang="en-US" dirty="0"/>
          </a:p>
        </p:txBody>
      </p:sp>
      <p:pic>
        <p:nvPicPr>
          <p:cNvPr id="4" name="Picture 3"/>
          <p:cNvPicPr>
            <a:picLocks noChangeAspect="1"/>
          </p:cNvPicPr>
          <p:nvPr/>
        </p:nvPicPr>
        <p:blipFill>
          <a:blip r:embed="rId2"/>
          <a:stretch>
            <a:fillRect/>
          </a:stretch>
        </p:blipFill>
        <p:spPr>
          <a:xfrm>
            <a:off x="2144059" y="1344705"/>
            <a:ext cx="5150006" cy="5154705"/>
          </a:xfrm>
          <a:prstGeom prst="rect">
            <a:avLst/>
          </a:prstGeom>
        </p:spPr>
      </p:pic>
    </p:spTree>
    <p:extLst>
      <p:ext uri="{BB962C8B-B14F-4D97-AF65-F5344CB8AC3E}">
        <p14:creationId xmlns:p14="http://schemas.microsoft.com/office/powerpoint/2010/main" val="22619647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80444" y="310444"/>
            <a:ext cx="184666" cy="338554"/>
          </a:xfrm>
          <a:prstGeom prst="rect">
            <a:avLst/>
          </a:prstGeom>
          <a:noFill/>
        </p:spPr>
        <p:txBody>
          <a:bodyPr wrap="none" rtlCol="0">
            <a:spAutoFit/>
          </a:bodyPr>
          <a:lstStyle/>
          <a:p>
            <a:pPr>
              <a:spcBef>
                <a:spcPts val="1000"/>
              </a:spcBef>
            </a:pPr>
            <a:endParaRPr lang="en-US" sz="1600" dirty="0" smtClean="0"/>
          </a:p>
        </p:txBody>
      </p:sp>
      <p:graphicFrame>
        <p:nvGraphicFramePr>
          <p:cNvPr id="5" name="Table 4"/>
          <p:cNvGraphicFramePr>
            <a:graphicFrameLocks noGrp="1"/>
          </p:cNvGraphicFramePr>
          <p:nvPr>
            <p:extLst>
              <p:ext uri="{D42A27DB-BD31-4B8C-83A1-F6EECF244321}">
                <p14:modId xmlns:p14="http://schemas.microsoft.com/office/powerpoint/2010/main" val="382962875"/>
              </p:ext>
            </p:extLst>
          </p:nvPr>
        </p:nvGraphicFramePr>
        <p:xfrm>
          <a:off x="1326444" y="987777"/>
          <a:ext cx="6096000" cy="5496560"/>
        </p:xfrm>
        <a:graphic>
          <a:graphicData uri="http://schemas.openxmlformats.org/drawingml/2006/table">
            <a:tbl>
              <a:tblPr firstRow="1" bandRow="1">
                <a:tableStyleId>{5C22544A-7EE6-4342-B048-85BDC9FD1C3A}</a:tableStyleId>
              </a:tblPr>
              <a:tblGrid>
                <a:gridCol w="1524000"/>
                <a:gridCol w="1524000"/>
                <a:gridCol w="1524000"/>
                <a:gridCol w="1524000"/>
              </a:tblGrid>
              <a:tr h="370840">
                <a:tc>
                  <a:txBody>
                    <a:bodyPr/>
                    <a:lstStyle/>
                    <a:p>
                      <a:pPr marL="0" marR="0">
                        <a:spcBef>
                          <a:spcPts val="0"/>
                        </a:spcBef>
                        <a:spcAft>
                          <a:spcPts val="0"/>
                        </a:spcAft>
                      </a:pPr>
                      <a:r>
                        <a:rPr lang="en-US" sz="1200" b="1">
                          <a:effectLst/>
                          <a:latin typeface="Cambria"/>
                          <a:ea typeface="ＭＳ 明朝"/>
                          <a:cs typeface="Times New Roman"/>
                        </a:rPr>
                        <a:t> </a:t>
                      </a:r>
                      <a:endParaRPr lang="en-US" sz="120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b="1" dirty="0" smtClean="0">
                          <a:effectLst/>
                          <a:latin typeface="Cambria"/>
                          <a:ea typeface="ＭＳ 明朝"/>
                          <a:cs typeface="Times New Roman"/>
                        </a:rPr>
                        <a:t>Bluemix Cloud Foundry Runtimes</a:t>
                      </a:r>
                      <a:endParaRPr lang="en-US" sz="1200" dirty="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b="1">
                          <a:effectLst/>
                          <a:latin typeface="Cambria"/>
                          <a:ea typeface="ＭＳ 明朝"/>
                          <a:cs typeface="Times New Roman"/>
                        </a:rPr>
                        <a:t>IBM Container Service</a:t>
                      </a:r>
                      <a:endParaRPr lang="en-US" sz="120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b="1">
                          <a:effectLst/>
                          <a:latin typeface="Cambria"/>
                          <a:ea typeface="ＭＳ 明朝"/>
                          <a:cs typeface="Times New Roman"/>
                        </a:rPr>
                        <a:t>HEAT Patterns or PureApp Services Patterns</a:t>
                      </a:r>
                      <a:endParaRPr lang="en-US" sz="1200">
                        <a:effectLst/>
                        <a:latin typeface="Cambria"/>
                        <a:ea typeface="ＭＳ 明朝"/>
                        <a:cs typeface="Times New Roman"/>
                      </a:endParaRPr>
                    </a:p>
                  </a:txBody>
                  <a:tcPr marL="68580" marR="68580" marT="0" marB="0"/>
                </a:tc>
              </a:tr>
              <a:tr h="370840">
                <a:tc>
                  <a:txBody>
                    <a:bodyPr/>
                    <a:lstStyle/>
                    <a:p>
                      <a:pPr marL="0" marR="0">
                        <a:spcBef>
                          <a:spcPts val="0"/>
                        </a:spcBef>
                        <a:spcAft>
                          <a:spcPts val="0"/>
                        </a:spcAft>
                      </a:pPr>
                      <a:r>
                        <a:rPr lang="en-US" sz="1200" b="1">
                          <a:effectLst/>
                          <a:latin typeface="Cambria"/>
                          <a:ea typeface="ＭＳ 明朝"/>
                          <a:cs typeface="Times New Roman"/>
                        </a:rPr>
                        <a:t>Optimal System Type</a:t>
                      </a:r>
                      <a:endParaRPr lang="en-US" sz="120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Systems of Engagement</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Either</a:t>
                      </a:r>
                    </a:p>
                  </a:txBody>
                  <a:tcPr marL="68580" marR="68580" marT="0" marB="0"/>
                </a:tc>
                <a:tc>
                  <a:txBody>
                    <a:bodyPr/>
                    <a:lstStyle/>
                    <a:p>
                      <a:pPr marL="0" marR="0">
                        <a:spcBef>
                          <a:spcPts val="0"/>
                        </a:spcBef>
                        <a:spcAft>
                          <a:spcPts val="0"/>
                        </a:spcAft>
                      </a:pPr>
                      <a:r>
                        <a:rPr lang="en-US" sz="1200" dirty="0">
                          <a:effectLst/>
                          <a:latin typeface="Cambria"/>
                          <a:ea typeface="ＭＳ 明朝"/>
                          <a:cs typeface="Times New Roman"/>
                        </a:rPr>
                        <a:t>Systems of Record</a:t>
                      </a:r>
                    </a:p>
                  </a:txBody>
                  <a:tcPr marL="68580" marR="68580" marT="0" marB="0"/>
                </a:tc>
              </a:tr>
              <a:tr h="370840">
                <a:tc>
                  <a:txBody>
                    <a:bodyPr/>
                    <a:lstStyle/>
                    <a:p>
                      <a:pPr marL="0" marR="0">
                        <a:spcBef>
                          <a:spcPts val="0"/>
                        </a:spcBef>
                        <a:spcAft>
                          <a:spcPts val="0"/>
                        </a:spcAft>
                      </a:pPr>
                      <a:r>
                        <a:rPr lang="en-US" sz="1200" b="1" dirty="0" smtClean="0">
                          <a:effectLst/>
                          <a:latin typeface="Cambria"/>
                          <a:ea typeface="ＭＳ 明朝"/>
                          <a:cs typeface="Times New Roman"/>
                        </a:rPr>
                        <a:t>Optimal Application Type</a:t>
                      </a:r>
                      <a:endParaRPr lang="en-US" sz="1200" b="1" dirty="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dirty="0" smtClean="0">
                          <a:effectLst/>
                          <a:latin typeface="Cambria"/>
                          <a:ea typeface="ＭＳ 明朝"/>
                          <a:cs typeface="Times New Roman"/>
                        </a:rPr>
                        <a:t>Cloud Centric</a:t>
                      </a:r>
                      <a:endParaRPr lang="en-US" sz="1200" dirty="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dirty="0" smtClean="0">
                          <a:effectLst/>
                          <a:latin typeface="Cambria"/>
                          <a:ea typeface="ＭＳ 明朝"/>
                          <a:cs typeface="Times New Roman"/>
                        </a:rPr>
                        <a:t>Either, but most</a:t>
                      </a:r>
                      <a:r>
                        <a:rPr lang="en-US" sz="1200" baseline="0" dirty="0" smtClean="0">
                          <a:effectLst/>
                          <a:latin typeface="Cambria"/>
                          <a:ea typeface="ＭＳ 明朝"/>
                          <a:cs typeface="Times New Roman"/>
                        </a:rPr>
                        <a:t> commonly</a:t>
                      </a:r>
                      <a:r>
                        <a:rPr lang="en-US" sz="1200" dirty="0" smtClean="0">
                          <a:effectLst/>
                          <a:latin typeface="Cambria"/>
                          <a:ea typeface="ＭＳ 明朝"/>
                          <a:cs typeface="Times New Roman"/>
                        </a:rPr>
                        <a:t> Cloud</a:t>
                      </a:r>
                      <a:r>
                        <a:rPr lang="en-US" sz="1200" baseline="0" dirty="0" smtClean="0">
                          <a:effectLst/>
                          <a:latin typeface="Cambria"/>
                          <a:ea typeface="ＭＳ 明朝"/>
                          <a:cs typeface="Times New Roman"/>
                        </a:rPr>
                        <a:t> Centric</a:t>
                      </a:r>
                      <a:endParaRPr lang="en-US" sz="1200" dirty="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dirty="0" smtClean="0">
                          <a:effectLst/>
                          <a:latin typeface="Cambria"/>
                          <a:ea typeface="ＭＳ 明朝"/>
                          <a:cs typeface="Times New Roman"/>
                        </a:rPr>
                        <a:t>Cloud</a:t>
                      </a:r>
                      <a:r>
                        <a:rPr lang="en-US" sz="1200" baseline="0" dirty="0" smtClean="0">
                          <a:effectLst/>
                          <a:latin typeface="Cambria"/>
                          <a:ea typeface="ＭＳ 明朝"/>
                          <a:cs typeface="Times New Roman"/>
                        </a:rPr>
                        <a:t> Ready</a:t>
                      </a:r>
                      <a:endParaRPr lang="en-US" sz="1200" dirty="0">
                        <a:effectLst/>
                        <a:latin typeface="Cambria"/>
                        <a:ea typeface="ＭＳ 明朝"/>
                        <a:cs typeface="Times New Roman"/>
                      </a:endParaRPr>
                    </a:p>
                  </a:txBody>
                  <a:tcPr marL="68580" marR="68580" marT="0" marB="0"/>
                </a:tc>
              </a:tr>
              <a:tr h="370840">
                <a:tc>
                  <a:txBody>
                    <a:bodyPr/>
                    <a:lstStyle/>
                    <a:p>
                      <a:pPr marL="0" marR="0">
                        <a:spcBef>
                          <a:spcPts val="0"/>
                        </a:spcBef>
                        <a:spcAft>
                          <a:spcPts val="0"/>
                        </a:spcAft>
                      </a:pPr>
                      <a:r>
                        <a:rPr lang="en-US" sz="1200" b="1">
                          <a:effectLst/>
                          <a:latin typeface="Cambria"/>
                          <a:ea typeface="ＭＳ 明朝"/>
                          <a:cs typeface="Times New Roman"/>
                        </a:rPr>
                        <a:t>Scaling</a:t>
                      </a:r>
                      <a:endParaRPr lang="en-US" sz="120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Horizontally scaled single-process solutions (Vertical scaling limited by 4GB limit on DEAs)</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High density vertically scaled single-process solutions</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Horizontally scaled complex multi-process assemblies, </a:t>
                      </a:r>
                    </a:p>
                  </a:txBody>
                  <a:tcPr marL="68580" marR="68580" marT="0" marB="0"/>
                </a:tc>
              </a:tr>
              <a:tr h="370840">
                <a:tc>
                  <a:txBody>
                    <a:bodyPr/>
                    <a:lstStyle/>
                    <a:p>
                      <a:pPr marL="0" marR="0">
                        <a:spcBef>
                          <a:spcPts val="0"/>
                        </a:spcBef>
                        <a:spcAft>
                          <a:spcPts val="0"/>
                        </a:spcAft>
                      </a:pPr>
                      <a:r>
                        <a:rPr lang="en-US" sz="1200" b="1">
                          <a:effectLst/>
                          <a:latin typeface="Cambria"/>
                          <a:ea typeface="ＭＳ 明朝"/>
                          <a:cs typeface="Times New Roman"/>
                        </a:rPr>
                        <a:t>Composition Model</a:t>
                      </a:r>
                      <a:endParaRPr lang="en-US" sz="120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Service Composition model</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Runtime assembly model compatible with Service composition</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Runtime assembly model for complex multi-runtime systems</a:t>
                      </a:r>
                    </a:p>
                  </a:txBody>
                  <a:tcPr marL="68580" marR="68580" marT="0" marB="0"/>
                </a:tc>
              </a:tr>
              <a:tr h="370840">
                <a:tc>
                  <a:txBody>
                    <a:bodyPr/>
                    <a:lstStyle/>
                    <a:p>
                      <a:pPr marL="0" marR="0">
                        <a:spcBef>
                          <a:spcPts val="0"/>
                        </a:spcBef>
                        <a:spcAft>
                          <a:spcPts val="0"/>
                        </a:spcAft>
                      </a:pPr>
                      <a:r>
                        <a:rPr lang="en-US" sz="1200" b="1">
                          <a:effectLst/>
                          <a:latin typeface="Cambria"/>
                          <a:ea typeface="ＭＳ 明朝"/>
                          <a:cs typeface="Times New Roman"/>
                        </a:rPr>
                        <a:t>Cloud solution type</a:t>
                      </a:r>
                      <a:endParaRPr lang="en-US" sz="120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Public or managed private cloud solution</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Public, Private or managed cloud solutions and local development</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Private cloud solutions</a:t>
                      </a:r>
                    </a:p>
                  </a:txBody>
                  <a:tcPr marL="68580" marR="68580" marT="0" marB="0"/>
                </a:tc>
              </a:tr>
              <a:tr h="370840">
                <a:tc>
                  <a:txBody>
                    <a:bodyPr/>
                    <a:lstStyle/>
                    <a:p>
                      <a:pPr marL="0" marR="0">
                        <a:spcBef>
                          <a:spcPts val="0"/>
                        </a:spcBef>
                        <a:spcAft>
                          <a:spcPts val="0"/>
                        </a:spcAft>
                      </a:pPr>
                      <a:r>
                        <a:rPr lang="en-US" sz="1200" b="1">
                          <a:effectLst/>
                          <a:latin typeface="Cambria"/>
                          <a:ea typeface="ＭＳ 明朝"/>
                          <a:cs typeface="Times New Roman"/>
                        </a:rPr>
                        <a:t>DevOps Integration</a:t>
                      </a:r>
                      <a:endParaRPr lang="en-US" sz="120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Integrated with DevOps Pipeline</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Integrated with DevOps Pipeline (Bluemix public) and Integrated with UCD</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Integrated with UCD</a:t>
                      </a:r>
                    </a:p>
                  </a:txBody>
                  <a:tcPr marL="68580" marR="68580" marT="0" marB="0"/>
                </a:tc>
              </a:tr>
              <a:tr h="370840">
                <a:tc>
                  <a:txBody>
                    <a:bodyPr/>
                    <a:lstStyle/>
                    <a:p>
                      <a:pPr marL="0" marR="0">
                        <a:spcBef>
                          <a:spcPts val="0"/>
                        </a:spcBef>
                        <a:spcAft>
                          <a:spcPts val="0"/>
                        </a:spcAft>
                      </a:pPr>
                      <a:r>
                        <a:rPr lang="en-US" sz="1200" b="1">
                          <a:effectLst/>
                          <a:latin typeface="Cambria"/>
                          <a:ea typeface="ＭＳ 明朝"/>
                          <a:cs typeface="Times New Roman"/>
                        </a:rPr>
                        <a:t>Security</a:t>
                      </a:r>
                      <a:endParaRPr lang="en-US" sz="120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Limited security options</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Not yet explored</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Corporate Grade security options</a:t>
                      </a:r>
                    </a:p>
                  </a:txBody>
                  <a:tcPr marL="68580" marR="68580" marT="0" marB="0"/>
                </a:tc>
              </a:tr>
              <a:tr h="370840">
                <a:tc>
                  <a:txBody>
                    <a:bodyPr/>
                    <a:lstStyle/>
                    <a:p>
                      <a:pPr marL="0" marR="0">
                        <a:spcBef>
                          <a:spcPts val="0"/>
                        </a:spcBef>
                        <a:spcAft>
                          <a:spcPts val="0"/>
                        </a:spcAft>
                      </a:pPr>
                      <a:r>
                        <a:rPr lang="en-US" sz="1200" b="1">
                          <a:effectLst/>
                          <a:latin typeface="Cambria"/>
                          <a:ea typeface="ＭＳ 明朝"/>
                          <a:cs typeface="Times New Roman"/>
                        </a:rPr>
                        <a:t>Middleware coverage</a:t>
                      </a:r>
                      <a:endParaRPr lang="en-US" sz="1200">
                        <a:effectLst/>
                        <a:latin typeface="Cambria"/>
                        <a:ea typeface="ＭＳ 明朝"/>
                        <a:cs typeface="Times New Roman"/>
                      </a:endParaRP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Limited traditional middleware functionality</a:t>
                      </a:r>
                    </a:p>
                  </a:txBody>
                  <a:tcPr marL="68580" marR="68580" marT="0" marB="0"/>
                </a:tc>
                <a:tc>
                  <a:txBody>
                    <a:bodyPr/>
                    <a:lstStyle/>
                    <a:p>
                      <a:pPr marL="0" marR="0">
                        <a:spcBef>
                          <a:spcPts val="0"/>
                        </a:spcBef>
                        <a:spcAft>
                          <a:spcPts val="0"/>
                        </a:spcAft>
                      </a:pPr>
                      <a:r>
                        <a:rPr lang="en-US" sz="1200">
                          <a:effectLst/>
                          <a:latin typeface="Cambria"/>
                          <a:ea typeface="ＭＳ 明朝"/>
                          <a:cs typeface="Times New Roman"/>
                        </a:rPr>
                        <a:t>Limited but growing WAS and stack options</a:t>
                      </a:r>
                    </a:p>
                  </a:txBody>
                  <a:tcPr marL="68580" marR="68580" marT="0" marB="0"/>
                </a:tc>
                <a:tc>
                  <a:txBody>
                    <a:bodyPr/>
                    <a:lstStyle/>
                    <a:p>
                      <a:pPr marL="0" marR="0">
                        <a:spcBef>
                          <a:spcPts val="0"/>
                        </a:spcBef>
                        <a:spcAft>
                          <a:spcPts val="0"/>
                        </a:spcAft>
                      </a:pPr>
                      <a:r>
                        <a:rPr lang="en-US" sz="1200" dirty="0">
                          <a:effectLst/>
                          <a:latin typeface="Cambria"/>
                          <a:ea typeface="ＭＳ 明朝"/>
                          <a:cs typeface="Times New Roman"/>
                        </a:rPr>
                        <a:t>Full set of WAS stack products and partner products available</a:t>
                      </a:r>
                    </a:p>
                  </a:txBody>
                  <a:tcPr marL="68580" marR="68580" marT="0" marB="0"/>
                </a:tc>
              </a:tr>
            </a:tbl>
          </a:graphicData>
        </a:graphic>
      </p:graphicFrame>
    </p:spTree>
    <p:extLst>
      <p:ext uri="{BB962C8B-B14F-4D97-AF65-F5344CB8AC3E}">
        <p14:creationId xmlns:p14="http://schemas.microsoft.com/office/powerpoint/2010/main" val="1114208530"/>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  </a:t>
            </a:r>
            <a:endParaRPr lang="en-US" dirty="0"/>
          </a:p>
        </p:txBody>
      </p:sp>
      <p:sp>
        <p:nvSpPr>
          <p:cNvPr id="5" name="Title 4"/>
          <p:cNvSpPr txBox="1">
            <a:spLocks/>
          </p:cNvSpPr>
          <p:nvPr/>
        </p:nvSpPr>
        <p:spPr bwMode="auto">
          <a:xfrm>
            <a:off x="479997" y="2524062"/>
            <a:ext cx="82296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lvl1pPr algn="l" rtl="0" eaLnBrk="0" fontAlgn="base" hangingPunct="0">
              <a:spcBef>
                <a:spcPct val="0"/>
              </a:spcBef>
              <a:spcAft>
                <a:spcPct val="0"/>
              </a:spcAft>
              <a:defRPr sz="2200">
                <a:solidFill>
                  <a:schemeClr val="tx1"/>
                </a:solidFill>
                <a:latin typeface="+mj-lt"/>
                <a:ea typeface="+mj-ea"/>
                <a:cs typeface="+mj-cs"/>
              </a:defRPr>
            </a:lvl1pPr>
            <a:lvl2pPr algn="l" rtl="0" eaLnBrk="0" fontAlgn="base" hangingPunct="0">
              <a:spcBef>
                <a:spcPct val="0"/>
              </a:spcBef>
              <a:spcAft>
                <a:spcPct val="0"/>
              </a:spcAft>
              <a:defRPr sz="2200">
                <a:solidFill>
                  <a:schemeClr val="tx1"/>
                </a:solidFill>
                <a:latin typeface="Arial" charset="0"/>
              </a:defRPr>
            </a:lvl2pPr>
            <a:lvl3pPr algn="l" rtl="0" eaLnBrk="0" fontAlgn="base" hangingPunct="0">
              <a:spcBef>
                <a:spcPct val="0"/>
              </a:spcBef>
              <a:spcAft>
                <a:spcPct val="0"/>
              </a:spcAft>
              <a:defRPr sz="2200">
                <a:solidFill>
                  <a:schemeClr val="tx1"/>
                </a:solidFill>
                <a:latin typeface="Arial" charset="0"/>
              </a:defRPr>
            </a:lvl3pPr>
            <a:lvl4pPr algn="l" rtl="0" eaLnBrk="0" fontAlgn="base" hangingPunct="0">
              <a:spcBef>
                <a:spcPct val="0"/>
              </a:spcBef>
              <a:spcAft>
                <a:spcPct val="0"/>
              </a:spcAft>
              <a:defRPr sz="2200">
                <a:solidFill>
                  <a:schemeClr val="tx1"/>
                </a:solidFill>
                <a:latin typeface="Arial" charset="0"/>
              </a:defRPr>
            </a:lvl4pPr>
            <a:lvl5pPr algn="l" rtl="0" eaLnBrk="0" fontAlgn="base" hangingPunct="0">
              <a:spcBef>
                <a:spcPct val="0"/>
              </a:spcBef>
              <a:spcAft>
                <a:spcPct val="0"/>
              </a:spcAft>
              <a:defRPr sz="2200">
                <a:solidFill>
                  <a:schemeClr val="tx1"/>
                </a:solidFill>
                <a:latin typeface="Arial" charset="0"/>
              </a:defRPr>
            </a:lvl5pPr>
            <a:lvl6pPr marL="457200" algn="l" rtl="0" eaLnBrk="1" fontAlgn="base" hangingPunct="1">
              <a:spcBef>
                <a:spcPct val="0"/>
              </a:spcBef>
              <a:spcAft>
                <a:spcPct val="0"/>
              </a:spcAft>
              <a:defRPr sz="2200">
                <a:solidFill>
                  <a:schemeClr val="tx1"/>
                </a:solidFill>
                <a:latin typeface="Arial" charset="0"/>
              </a:defRPr>
            </a:lvl6pPr>
            <a:lvl7pPr marL="914400" algn="l" rtl="0" eaLnBrk="1" fontAlgn="base" hangingPunct="1">
              <a:spcBef>
                <a:spcPct val="0"/>
              </a:spcBef>
              <a:spcAft>
                <a:spcPct val="0"/>
              </a:spcAft>
              <a:defRPr sz="2200">
                <a:solidFill>
                  <a:schemeClr val="tx1"/>
                </a:solidFill>
                <a:latin typeface="Arial" charset="0"/>
              </a:defRPr>
            </a:lvl7pPr>
            <a:lvl8pPr marL="1371600" algn="l" rtl="0" eaLnBrk="1" fontAlgn="base" hangingPunct="1">
              <a:spcBef>
                <a:spcPct val="0"/>
              </a:spcBef>
              <a:spcAft>
                <a:spcPct val="0"/>
              </a:spcAft>
              <a:defRPr sz="2200">
                <a:solidFill>
                  <a:schemeClr val="tx1"/>
                </a:solidFill>
                <a:latin typeface="Arial" charset="0"/>
              </a:defRPr>
            </a:lvl8pPr>
            <a:lvl9pPr marL="1828800" algn="l" rtl="0" eaLnBrk="1" fontAlgn="base" hangingPunct="1">
              <a:spcBef>
                <a:spcPct val="0"/>
              </a:spcBef>
              <a:spcAft>
                <a:spcPct val="0"/>
              </a:spcAft>
              <a:defRPr sz="2200">
                <a:solidFill>
                  <a:schemeClr val="tx1"/>
                </a:solidFill>
                <a:latin typeface="Arial" charset="0"/>
              </a:defRPr>
            </a:lvl9pPr>
          </a:lstStyle>
          <a:p>
            <a:pPr algn="ctr"/>
            <a:r>
              <a:rPr lang="en-US" sz="4400" dirty="0" smtClean="0"/>
              <a:t>Choosing Core Services</a:t>
            </a:r>
            <a:endParaRPr lang="en-US" sz="4400" kern="0" dirty="0"/>
          </a:p>
        </p:txBody>
      </p:sp>
    </p:spTree>
    <p:extLst>
      <p:ext uri="{BB962C8B-B14F-4D97-AF65-F5344CB8AC3E}">
        <p14:creationId xmlns:p14="http://schemas.microsoft.com/office/powerpoint/2010/main" val="146642508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ial" charset="0"/>
                <a:ea typeface="MS PGothic" charset="0"/>
                <a:cs typeface="MS PGothic" charset="0"/>
              </a:rPr>
              <a:t>Polyglot </a:t>
            </a:r>
            <a:r>
              <a:rPr lang="en-US" dirty="0">
                <a:latin typeface="Arial" charset="0"/>
                <a:ea typeface="MS PGothic" charset="0"/>
                <a:cs typeface="MS PGothic" charset="0"/>
              </a:rPr>
              <a:t>Persistence</a:t>
            </a:r>
            <a:endParaRPr lang="en-US" dirty="0"/>
          </a:p>
        </p:txBody>
      </p:sp>
      <p:sp>
        <p:nvSpPr>
          <p:cNvPr id="3" name="Text Placeholder 2"/>
          <p:cNvSpPr>
            <a:spLocks noGrp="1"/>
          </p:cNvSpPr>
          <p:nvPr>
            <p:ph type="body" sz="quarter" idx="10"/>
          </p:nvPr>
        </p:nvSpPr>
        <p:spPr>
          <a:xfrm>
            <a:off x="265113" y="1353935"/>
            <a:ext cx="7507287" cy="4499572"/>
          </a:xfrm>
        </p:spPr>
        <p:txBody>
          <a:bodyPr/>
          <a:lstStyle/>
          <a:p>
            <a:pPr marL="228600" indent="-228600"/>
            <a:r>
              <a:rPr lang="en-US" sz="1800" dirty="0" smtClean="0">
                <a:latin typeface="Arial" charset="0"/>
                <a:ea typeface="MS PGothic" charset="0"/>
                <a:cs typeface="MS PGothic" charset="0"/>
              </a:rPr>
              <a:t>A basic assumption is that your application will probably have to store some data persistently (e.g. for longer than the length of a single user session)</a:t>
            </a:r>
          </a:p>
          <a:p>
            <a:pPr marL="228600" indent="-228600"/>
            <a:r>
              <a:rPr lang="en-US" sz="1800" dirty="0" smtClean="0">
                <a:latin typeface="Arial" charset="0"/>
                <a:ea typeface="MS PGothic" charset="0"/>
                <a:cs typeface="MS PGothic" charset="0"/>
              </a:rPr>
              <a:t>At </a:t>
            </a:r>
            <a:r>
              <a:rPr lang="en-US" sz="1800" dirty="0">
                <a:latin typeface="Arial" charset="0"/>
                <a:ea typeface="MS PGothic" charset="0"/>
                <a:cs typeface="MS PGothic" charset="0"/>
              </a:rPr>
              <a:t>one time, it was a simple assumption that Web programs would run on a relational database </a:t>
            </a:r>
            <a:endParaRPr lang="en-US" sz="1800" dirty="0" smtClean="0">
              <a:latin typeface="Arial" charset="0"/>
              <a:ea typeface="MS PGothic" charset="0"/>
              <a:cs typeface="MS PGothic" charset="0"/>
            </a:endParaRPr>
          </a:p>
          <a:p>
            <a:pPr marL="571500" lvl="1" indent="-228600"/>
            <a:r>
              <a:rPr lang="en-US" sz="1800" dirty="0" smtClean="0">
                <a:latin typeface="Arial" charset="0"/>
                <a:ea typeface="MS PGothic" charset="0"/>
                <a:cs typeface="MS PGothic" charset="0"/>
              </a:rPr>
              <a:t>Multiple relational database options exist for Bluemix</a:t>
            </a:r>
          </a:p>
          <a:p>
            <a:pPr marL="228600" indent="-228600"/>
            <a:r>
              <a:rPr lang="en-US" sz="1800" dirty="0" smtClean="0">
                <a:latin typeface="Arial" charset="0"/>
                <a:ea typeface="MS PGothic" charset="0"/>
                <a:cs typeface="MS PGothic" charset="0"/>
              </a:rPr>
              <a:t>However the assumption of using a </a:t>
            </a:r>
            <a:r>
              <a:rPr lang="en-US" sz="1800" dirty="0">
                <a:latin typeface="Arial" charset="0"/>
                <a:ea typeface="MS PGothic" charset="0"/>
                <a:cs typeface="MS PGothic" charset="0"/>
              </a:rPr>
              <a:t>SQL </a:t>
            </a:r>
            <a:r>
              <a:rPr lang="en-US" sz="1800" dirty="0" smtClean="0">
                <a:latin typeface="Arial" charset="0"/>
                <a:ea typeface="MS PGothic" charset="0"/>
                <a:cs typeface="MS PGothic" charset="0"/>
              </a:rPr>
              <a:t>database </a:t>
            </a:r>
            <a:r>
              <a:rPr lang="en-US" sz="1800" dirty="0">
                <a:latin typeface="Arial" charset="0"/>
                <a:ea typeface="MS PGothic" charset="0"/>
                <a:cs typeface="MS PGothic" charset="0"/>
              </a:rPr>
              <a:t>(DB2, </a:t>
            </a:r>
            <a:r>
              <a:rPr lang="en-US" sz="1800" dirty="0" smtClean="0">
                <a:latin typeface="Arial" charset="0"/>
                <a:ea typeface="MS PGothic" charset="0"/>
                <a:cs typeface="MS PGothic" charset="0"/>
              </a:rPr>
              <a:t>MySQL, etc.) should be challenged </a:t>
            </a:r>
            <a:r>
              <a:rPr lang="en-US" sz="1800" dirty="0">
                <a:latin typeface="Arial" charset="0"/>
                <a:ea typeface="MS PGothic" charset="0"/>
                <a:cs typeface="MS PGothic" charset="0"/>
              </a:rPr>
              <a:t>by the set of open-source data options collectively called “</a:t>
            </a:r>
            <a:r>
              <a:rPr lang="en-US" altLang="ja-JP" sz="1800" dirty="0" err="1">
                <a:latin typeface="Arial" charset="0"/>
                <a:ea typeface="MS PGothic" charset="0"/>
                <a:cs typeface="MS PGothic" charset="0"/>
              </a:rPr>
              <a:t>NoSQL</a:t>
            </a:r>
            <a:r>
              <a:rPr lang="en-US" sz="1800" dirty="0" smtClean="0">
                <a:latin typeface="Arial" charset="0"/>
                <a:ea typeface="MS PGothic" charset="0"/>
                <a:cs typeface="MS PGothic" charset="0"/>
              </a:rPr>
              <a:t>”</a:t>
            </a:r>
          </a:p>
          <a:p>
            <a:pPr marL="571500" lvl="1" indent="-228600"/>
            <a:r>
              <a:rPr lang="en-US" sz="1800" dirty="0" smtClean="0">
                <a:latin typeface="Arial" charset="0"/>
                <a:ea typeface="MS PGothic" charset="0"/>
                <a:cs typeface="MS PGothic" charset="0"/>
              </a:rPr>
              <a:t>These data stores are characterized into four different basic types that are each specifically qualified for different purposes</a:t>
            </a:r>
            <a:endParaRPr lang="en-US" sz="1800" dirty="0"/>
          </a:p>
        </p:txBody>
      </p:sp>
      <p:pic>
        <p:nvPicPr>
          <p:cNvPr id="5" name="Picture 7" descr="http://www.mindfiresolutions.com/blog/wp-content/uploads/nosql-pl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21362" y="5096228"/>
            <a:ext cx="1415082" cy="13030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25665220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NoSQL</a:t>
            </a:r>
            <a:r>
              <a:rPr lang="en-US" dirty="0" smtClean="0"/>
              <a:t> Options</a:t>
            </a:r>
            <a:endParaRPr lang="en-US" dirty="0"/>
          </a:p>
        </p:txBody>
      </p:sp>
      <p:grpSp>
        <p:nvGrpSpPr>
          <p:cNvPr id="10" name="Group 9"/>
          <p:cNvGrpSpPr/>
          <p:nvPr/>
        </p:nvGrpSpPr>
        <p:grpSpPr>
          <a:xfrm>
            <a:off x="263074" y="1660599"/>
            <a:ext cx="2914726" cy="4746665"/>
            <a:chOff x="315987" y="1978115"/>
            <a:chExt cx="2914726" cy="4746665"/>
          </a:xfrm>
        </p:grpSpPr>
        <p:pic>
          <p:nvPicPr>
            <p:cNvPr id="7" name="Picture 6" descr="Cloudan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5987" y="1978115"/>
              <a:ext cx="1562100" cy="1397000"/>
            </a:xfrm>
            <a:prstGeom prst="rect">
              <a:avLst/>
            </a:prstGeom>
          </p:spPr>
        </p:pic>
        <p:pic>
          <p:nvPicPr>
            <p:cNvPr id="2" name="Picture 1" descr="RedisCompos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196" y="3323192"/>
              <a:ext cx="1346200" cy="1270000"/>
            </a:xfrm>
            <a:prstGeom prst="rect">
              <a:avLst/>
            </a:prstGeom>
          </p:spPr>
        </p:pic>
        <p:pic>
          <p:nvPicPr>
            <p:cNvPr id="3" name="Picture 2" descr="MongoCompos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8868" y="4594313"/>
              <a:ext cx="1422400" cy="1320800"/>
            </a:xfrm>
            <a:prstGeom prst="rect">
              <a:avLst/>
            </a:prstGeom>
          </p:spPr>
        </p:pic>
        <p:pic>
          <p:nvPicPr>
            <p:cNvPr id="5" name="Picture 4" descr="GraphStore.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83441" y="5530980"/>
              <a:ext cx="1397000" cy="1193800"/>
            </a:xfrm>
            <a:prstGeom prst="rect">
              <a:avLst/>
            </a:prstGeom>
          </p:spPr>
        </p:pic>
        <p:pic>
          <p:nvPicPr>
            <p:cNvPr id="6" name="Picture 5" descr="MongoLabs.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71268" y="4236049"/>
              <a:ext cx="1447800" cy="1270000"/>
            </a:xfrm>
            <a:prstGeom prst="rect">
              <a:avLst/>
            </a:prstGeom>
          </p:spPr>
        </p:pic>
        <p:pic>
          <p:nvPicPr>
            <p:cNvPr id="8" name="Picture 7" descr="RedisCloud.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06713" y="2953287"/>
              <a:ext cx="1524000" cy="1282700"/>
            </a:xfrm>
            <a:prstGeom prst="rect">
              <a:avLst/>
            </a:prstGeom>
          </p:spPr>
        </p:pic>
      </p:grpSp>
      <p:sp>
        <p:nvSpPr>
          <p:cNvPr id="9" name="TextBox 8"/>
          <p:cNvSpPr txBox="1"/>
          <p:nvPr/>
        </p:nvSpPr>
        <p:spPr>
          <a:xfrm>
            <a:off x="3439335" y="1627266"/>
            <a:ext cx="5251599" cy="4298613"/>
          </a:xfrm>
          <a:prstGeom prst="rect">
            <a:avLst/>
          </a:prstGeom>
          <a:noFill/>
        </p:spPr>
        <p:txBody>
          <a:bodyPr wrap="square" rtlCol="0">
            <a:spAutoFit/>
          </a:bodyPr>
          <a:lstStyle/>
          <a:p>
            <a:pPr marL="285750" indent="-285750">
              <a:spcBef>
                <a:spcPts val="1000"/>
              </a:spcBef>
              <a:buFont typeface="Arial"/>
              <a:buChar char="•"/>
            </a:pPr>
            <a:r>
              <a:rPr lang="en-US" sz="1600" dirty="0" err="1" smtClean="0"/>
              <a:t>Cloudant</a:t>
            </a:r>
            <a:r>
              <a:rPr lang="en-US" sz="1600" dirty="0" smtClean="0"/>
              <a:t> – High Performance JSON document Database built on Apache </a:t>
            </a:r>
            <a:r>
              <a:rPr lang="en-US" sz="1600" dirty="0" err="1" smtClean="0"/>
              <a:t>CouchDB</a:t>
            </a:r>
            <a:r>
              <a:rPr lang="en-US" sz="1600" dirty="0" smtClean="0"/>
              <a:t>. Built in support for map/reduce. Useful in nearly any </a:t>
            </a:r>
            <a:r>
              <a:rPr lang="en-US" sz="1600" dirty="0" err="1" smtClean="0"/>
              <a:t>NoSQL</a:t>
            </a:r>
            <a:r>
              <a:rPr lang="en-US" sz="1600" dirty="0" smtClean="0"/>
              <a:t> situation.</a:t>
            </a:r>
            <a:endParaRPr lang="en-US" sz="1600" dirty="0"/>
          </a:p>
          <a:p>
            <a:pPr marL="285750" indent="-285750">
              <a:spcBef>
                <a:spcPts val="1000"/>
              </a:spcBef>
              <a:buFont typeface="Arial"/>
              <a:buChar char="•"/>
            </a:pPr>
            <a:r>
              <a:rPr lang="en-US" sz="1600" dirty="0" err="1" smtClean="0"/>
              <a:t>Redis</a:t>
            </a:r>
            <a:r>
              <a:rPr lang="en-US" sz="1600" dirty="0"/>
              <a:t> </a:t>
            </a:r>
            <a:r>
              <a:rPr lang="en-US" sz="1600" dirty="0" smtClean="0"/>
              <a:t>by Compose – BSD-licensed Key-value store. Especially useful for leaderboards and document ranking.</a:t>
            </a:r>
          </a:p>
          <a:p>
            <a:pPr marL="285750" indent="-285750">
              <a:spcBef>
                <a:spcPts val="1000"/>
              </a:spcBef>
              <a:buFont typeface="Arial"/>
              <a:buChar char="•"/>
            </a:pPr>
            <a:r>
              <a:rPr lang="en-US" sz="1600" dirty="0" err="1" smtClean="0"/>
              <a:t>Mongodb</a:t>
            </a:r>
            <a:r>
              <a:rPr lang="en-US" sz="1600" dirty="0" smtClean="0"/>
              <a:t> by Compose – open-source document DB (documents similar to JSON objects).  Often used for log data, product data management and content management.</a:t>
            </a:r>
          </a:p>
          <a:p>
            <a:pPr marL="285750" indent="-285750">
              <a:spcBef>
                <a:spcPts val="1000"/>
              </a:spcBef>
              <a:buFont typeface="Arial"/>
              <a:buChar char="•"/>
            </a:pPr>
            <a:r>
              <a:rPr lang="en-US" sz="1600" dirty="0" err="1" smtClean="0"/>
              <a:t>RedisCloud</a:t>
            </a:r>
            <a:r>
              <a:rPr lang="en-US" sz="1600" dirty="0" smtClean="0"/>
              <a:t> and </a:t>
            </a:r>
            <a:r>
              <a:rPr lang="en-US" sz="1600" dirty="0" err="1" smtClean="0"/>
              <a:t>MongoLab</a:t>
            </a:r>
            <a:r>
              <a:rPr lang="en-US" sz="1600" dirty="0" smtClean="0"/>
              <a:t> also provide third-party </a:t>
            </a:r>
            <a:r>
              <a:rPr lang="en-US" sz="1600" dirty="0" err="1" smtClean="0"/>
              <a:t>Redis</a:t>
            </a:r>
            <a:r>
              <a:rPr lang="en-US" sz="1600" dirty="0" smtClean="0"/>
              <a:t> and Mongo hosting services.</a:t>
            </a:r>
          </a:p>
          <a:p>
            <a:pPr marL="285750" indent="-285750">
              <a:spcBef>
                <a:spcPts val="1000"/>
              </a:spcBef>
              <a:buFont typeface="Arial"/>
              <a:buChar char="•"/>
            </a:pPr>
            <a:r>
              <a:rPr lang="en-US" sz="1600" dirty="0" smtClean="0"/>
              <a:t>Graph Data Store - built on Apache </a:t>
            </a:r>
            <a:r>
              <a:rPr lang="en-US" sz="1600" dirty="0" err="1" smtClean="0"/>
              <a:t>Tinkerpop</a:t>
            </a:r>
            <a:r>
              <a:rPr lang="en-US" sz="1600" dirty="0" smtClean="0"/>
              <a:t> and is especially useful for modeling social networks.</a:t>
            </a:r>
          </a:p>
        </p:txBody>
      </p:sp>
    </p:spTree>
    <p:extLst>
      <p:ext uri="{BB962C8B-B14F-4D97-AF65-F5344CB8AC3E}">
        <p14:creationId xmlns:p14="http://schemas.microsoft.com/office/powerpoint/2010/main" val="5107466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113" y="611188"/>
            <a:ext cx="8659368" cy="505352"/>
          </a:xfrm>
        </p:spPr>
        <p:txBody>
          <a:bodyPr/>
          <a:lstStyle/>
          <a:p>
            <a:r>
              <a:rPr lang="en-US" dirty="0" smtClean="0"/>
              <a:t>SQL Database Options</a:t>
            </a:r>
            <a:endParaRPr lang="en-US" dirty="0"/>
          </a:p>
        </p:txBody>
      </p:sp>
      <p:grpSp>
        <p:nvGrpSpPr>
          <p:cNvPr id="10" name="Group 9"/>
          <p:cNvGrpSpPr/>
          <p:nvPr/>
        </p:nvGrpSpPr>
        <p:grpSpPr>
          <a:xfrm>
            <a:off x="141417" y="1291533"/>
            <a:ext cx="2865475" cy="1990840"/>
            <a:chOff x="273699" y="4162401"/>
            <a:chExt cx="2865475" cy="1990840"/>
          </a:xfrm>
        </p:grpSpPr>
        <p:pic>
          <p:nvPicPr>
            <p:cNvPr id="3" name="Picture 2" descr="SQ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699" y="4162401"/>
              <a:ext cx="1473200" cy="1320800"/>
            </a:xfrm>
            <a:prstGeom prst="rect">
              <a:avLst/>
            </a:prstGeom>
          </p:spPr>
        </p:pic>
        <p:pic>
          <p:nvPicPr>
            <p:cNvPr id="7" name="Picture 6" descr="DB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5974" y="4819741"/>
              <a:ext cx="1473200" cy="1333500"/>
            </a:xfrm>
            <a:prstGeom prst="rect">
              <a:avLst/>
            </a:prstGeom>
          </p:spPr>
        </p:pic>
      </p:grpSp>
      <p:grpSp>
        <p:nvGrpSpPr>
          <p:cNvPr id="9" name="Group 8"/>
          <p:cNvGrpSpPr/>
          <p:nvPr/>
        </p:nvGrpSpPr>
        <p:grpSpPr>
          <a:xfrm>
            <a:off x="157958" y="2797185"/>
            <a:ext cx="2822476" cy="3383061"/>
            <a:chOff x="316697" y="1381596"/>
            <a:chExt cx="2822476" cy="3383061"/>
          </a:xfrm>
        </p:grpSpPr>
        <p:pic>
          <p:nvPicPr>
            <p:cNvPr id="4" name="Picture 3" descr="PostgresCompos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6697" y="1381596"/>
              <a:ext cx="1460500" cy="1409700"/>
            </a:xfrm>
            <a:prstGeom prst="rect">
              <a:avLst/>
            </a:prstGeom>
          </p:spPr>
        </p:pic>
        <p:pic>
          <p:nvPicPr>
            <p:cNvPr id="5" name="Picture 4" descr="ClearDB.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8869" y="2636309"/>
              <a:ext cx="1409700" cy="1320800"/>
            </a:xfrm>
            <a:prstGeom prst="rect">
              <a:avLst/>
            </a:prstGeom>
          </p:spPr>
        </p:pic>
        <p:pic>
          <p:nvPicPr>
            <p:cNvPr id="6" name="Picture 5" descr="Elephant.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52215" y="2078538"/>
              <a:ext cx="1447800" cy="1219200"/>
            </a:xfrm>
            <a:prstGeom prst="rect">
              <a:avLst/>
            </a:prstGeom>
          </p:spPr>
        </p:pic>
        <p:pic>
          <p:nvPicPr>
            <p:cNvPr id="8" name="Picture 7" descr="MySQLExperimental.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65973" y="3456557"/>
              <a:ext cx="1473200" cy="1308100"/>
            </a:xfrm>
            <a:prstGeom prst="rect">
              <a:avLst/>
            </a:prstGeom>
          </p:spPr>
        </p:pic>
      </p:grpSp>
      <p:sp>
        <p:nvSpPr>
          <p:cNvPr id="11" name="TextBox 10"/>
          <p:cNvSpPr txBox="1"/>
          <p:nvPr/>
        </p:nvSpPr>
        <p:spPr>
          <a:xfrm>
            <a:off x="3452562" y="1124534"/>
            <a:ext cx="5436794" cy="5421998"/>
          </a:xfrm>
          <a:prstGeom prst="rect">
            <a:avLst/>
          </a:prstGeom>
          <a:noFill/>
        </p:spPr>
        <p:txBody>
          <a:bodyPr wrap="square" rtlCol="0">
            <a:spAutoFit/>
          </a:bodyPr>
          <a:lstStyle/>
          <a:p>
            <a:pPr>
              <a:spcBef>
                <a:spcPts val="1000"/>
              </a:spcBef>
            </a:pPr>
            <a:r>
              <a:rPr lang="en-US" sz="1600" dirty="0" smtClean="0"/>
              <a:t>The SQL options for storing data vary by functionality and the amount of scaling and multi-tenancy that they support</a:t>
            </a:r>
          </a:p>
          <a:p>
            <a:pPr marL="285750" indent="-285750">
              <a:spcBef>
                <a:spcPts val="1000"/>
              </a:spcBef>
              <a:buFont typeface="Arial"/>
              <a:buChar char="•"/>
            </a:pPr>
            <a:r>
              <a:rPr lang="en-US" sz="1600" dirty="0" smtClean="0"/>
              <a:t>The SQL Database service provides a DB2 Database (not a DB2 Instance) that is unique to a space and suitable for low-volume applications</a:t>
            </a:r>
          </a:p>
          <a:p>
            <a:pPr marL="285750" indent="-285750">
              <a:spcBef>
                <a:spcPts val="1000"/>
              </a:spcBef>
              <a:buFont typeface="Arial"/>
              <a:buChar char="•"/>
            </a:pPr>
            <a:r>
              <a:rPr lang="en-US" sz="1600" dirty="0" smtClean="0"/>
              <a:t>The DB2 on Cloud Service provides a DB2 Instance that is unique to a space and can scale up to Enterprise sizes</a:t>
            </a:r>
          </a:p>
          <a:p>
            <a:pPr>
              <a:spcBef>
                <a:spcPts val="1000"/>
              </a:spcBef>
            </a:pPr>
            <a:r>
              <a:rPr lang="en-US" sz="1600" dirty="0" smtClean="0"/>
              <a:t>Both DB2 options are fully compatible with existing DB2 drivers and SQL syntax</a:t>
            </a:r>
          </a:p>
          <a:p>
            <a:pPr marL="285750" indent="-285750">
              <a:spcBef>
                <a:spcPts val="1000"/>
              </a:spcBef>
              <a:buFont typeface="Arial"/>
              <a:buChar char="•"/>
            </a:pPr>
            <a:r>
              <a:rPr lang="en-US" sz="1600" dirty="0" err="1" smtClean="0"/>
              <a:t>PostgreSQL</a:t>
            </a:r>
            <a:r>
              <a:rPr lang="en-US" sz="1600" dirty="0" smtClean="0"/>
              <a:t> on Compose and Elephant SQL (third party) provide implementations of </a:t>
            </a:r>
            <a:r>
              <a:rPr lang="en-US" sz="1600" dirty="0" err="1" smtClean="0"/>
              <a:t>Postgres</a:t>
            </a:r>
            <a:r>
              <a:rPr lang="en-US" sz="1600" dirty="0" smtClean="0"/>
              <a:t>. </a:t>
            </a:r>
          </a:p>
          <a:p>
            <a:pPr marL="285750" indent="-285750">
              <a:spcBef>
                <a:spcPts val="1000"/>
              </a:spcBef>
              <a:buFont typeface="Arial"/>
              <a:buChar char="•"/>
            </a:pPr>
            <a:r>
              <a:rPr lang="en-US" sz="1600" dirty="0" err="1" smtClean="0"/>
              <a:t>ClearDB</a:t>
            </a:r>
            <a:r>
              <a:rPr lang="en-US" sz="1600" dirty="0" smtClean="0"/>
              <a:t> and the (experimental) MySQL Service both provide implementations of MySQL</a:t>
            </a:r>
          </a:p>
          <a:p>
            <a:pPr>
              <a:spcBef>
                <a:spcPts val="1000"/>
              </a:spcBef>
            </a:pPr>
            <a:r>
              <a:rPr lang="en-US" sz="1600" dirty="0" smtClean="0"/>
              <a:t>In the end, the decision is usually based on what database the team (and their DBA’s) are most comfortable with.</a:t>
            </a:r>
          </a:p>
          <a:p>
            <a:pPr>
              <a:spcBef>
                <a:spcPts val="1000"/>
              </a:spcBef>
            </a:pPr>
            <a:endParaRPr lang="en-US" sz="1600" dirty="0" smtClean="0"/>
          </a:p>
        </p:txBody>
      </p:sp>
    </p:spTree>
    <p:extLst>
      <p:ext uri="{BB962C8B-B14F-4D97-AF65-F5344CB8AC3E}">
        <p14:creationId xmlns:p14="http://schemas.microsoft.com/office/powerpoint/2010/main" val="39318498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Storing Data Temporarily</a:t>
            </a:r>
            <a:endParaRPr lang="en-US" dirty="0"/>
          </a:p>
        </p:txBody>
      </p:sp>
      <p:pic>
        <p:nvPicPr>
          <p:cNvPr id="5" name="Picture 4" descr="SessionCach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868" y="1219653"/>
            <a:ext cx="1409700" cy="1257300"/>
          </a:xfrm>
          <a:prstGeom prst="rect">
            <a:avLst/>
          </a:prstGeom>
        </p:spPr>
      </p:pic>
      <p:pic>
        <p:nvPicPr>
          <p:cNvPr id="6" name="Picture 5" descr="DataCach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640" y="2620423"/>
            <a:ext cx="1422400" cy="1193800"/>
          </a:xfrm>
          <a:prstGeom prst="rect">
            <a:avLst/>
          </a:prstGeom>
        </p:spPr>
      </p:pic>
      <p:pic>
        <p:nvPicPr>
          <p:cNvPr id="7" name="Picture 6" descr="Memcache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1568" y="3970393"/>
            <a:ext cx="1384300" cy="1206500"/>
          </a:xfrm>
          <a:prstGeom prst="rect">
            <a:avLst/>
          </a:prstGeom>
        </p:spPr>
      </p:pic>
      <p:sp>
        <p:nvSpPr>
          <p:cNvPr id="8" name="TextBox 7"/>
          <p:cNvSpPr txBox="1"/>
          <p:nvPr/>
        </p:nvSpPr>
        <p:spPr>
          <a:xfrm>
            <a:off x="2830837" y="1362670"/>
            <a:ext cx="5688130" cy="4673075"/>
          </a:xfrm>
          <a:prstGeom prst="rect">
            <a:avLst/>
          </a:prstGeom>
          <a:noFill/>
        </p:spPr>
        <p:txBody>
          <a:bodyPr wrap="square" rtlCol="0">
            <a:spAutoFit/>
          </a:bodyPr>
          <a:lstStyle/>
          <a:p>
            <a:pPr>
              <a:spcBef>
                <a:spcPts val="1000"/>
              </a:spcBef>
            </a:pPr>
            <a:r>
              <a:rPr lang="en-US" sz="1600" dirty="0" smtClean="0"/>
              <a:t>For performance reasons (or for scalability of session-type data) you may find the need to store data for the duration of a user session</a:t>
            </a:r>
          </a:p>
          <a:p>
            <a:pPr>
              <a:spcBef>
                <a:spcPts val="1000"/>
              </a:spcBef>
            </a:pPr>
            <a:r>
              <a:rPr lang="en-US" sz="1600" dirty="0" smtClean="0"/>
              <a:t>There’s also the need to cache commonly accessed data rather than pull it from a database, especially a relational database.</a:t>
            </a:r>
          </a:p>
          <a:p>
            <a:pPr marL="285750" indent="-285750">
              <a:spcBef>
                <a:spcPts val="1000"/>
              </a:spcBef>
              <a:buFont typeface="Arial"/>
              <a:buChar char="•"/>
            </a:pPr>
            <a:r>
              <a:rPr lang="en-US" sz="1600" dirty="0" smtClean="0"/>
              <a:t>The Session Cache service is specific to the Liberty </a:t>
            </a:r>
            <a:r>
              <a:rPr lang="en-US" sz="1600" dirty="0" err="1" smtClean="0"/>
              <a:t>buildpack</a:t>
            </a:r>
            <a:r>
              <a:rPr lang="en-US" sz="1600" dirty="0" smtClean="0"/>
              <a:t> and implements the JEE Session API.</a:t>
            </a:r>
          </a:p>
          <a:p>
            <a:pPr marL="285750" indent="-285750">
              <a:spcBef>
                <a:spcPts val="1000"/>
              </a:spcBef>
              <a:buFont typeface="Arial"/>
              <a:buChar char="•"/>
            </a:pPr>
            <a:r>
              <a:rPr lang="en-US" sz="1600" dirty="0" smtClean="0"/>
              <a:t>The Data Cache service implements a highly available key-value cache with API’s for Java, Node and REST</a:t>
            </a:r>
          </a:p>
          <a:p>
            <a:pPr marL="285750" indent="-285750">
              <a:spcBef>
                <a:spcPts val="1000"/>
              </a:spcBef>
              <a:buFont typeface="Arial"/>
              <a:buChar char="•"/>
            </a:pPr>
            <a:r>
              <a:rPr lang="en-US" sz="1600" dirty="0" smtClean="0"/>
              <a:t>The </a:t>
            </a:r>
            <a:r>
              <a:rPr lang="en-US" sz="1600" dirty="0" err="1" smtClean="0"/>
              <a:t>Memcached</a:t>
            </a:r>
            <a:r>
              <a:rPr lang="en-US" sz="1600" dirty="0" smtClean="0"/>
              <a:t> service hosts a distributed key-value cache using the widely available </a:t>
            </a:r>
            <a:r>
              <a:rPr lang="en-US" sz="1600" dirty="0" err="1" smtClean="0"/>
              <a:t>Memcached</a:t>
            </a:r>
            <a:r>
              <a:rPr lang="en-US" sz="1600" dirty="0" smtClean="0"/>
              <a:t> API’s</a:t>
            </a:r>
          </a:p>
          <a:p>
            <a:pPr>
              <a:spcBef>
                <a:spcPts val="1000"/>
              </a:spcBef>
            </a:pPr>
            <a:r>
              <a:rPr lang="en-US" sz="1600" dirty="0" smtClean="0"/>
              <a:t>These should not be used as systems of record – they are explicitly unreliable and may suffer from any of the standard problems (staleness, </a:t>
            </a:r>
            <a:r>
              <a:rPr lang="en-US" sz="1600" dirty="0" err="1" smtClean="0"/>
              <a:t>etc</a:t>
            </a:r>
            <a:r>
              <a:rPr lang="en-US" sz="1600" dirty="0" smtClean="0"/>
              <a:t>) that distributed caches suffer from.  A Cache is not a database!</a:t>
            </a:r>
            <a:endParaRPr lang="en-US" sz="1600" dirty="0"/>
          </a:p>
        </p:txBody>
      </p:sp>
    </p:spTree>
    <p:extLst>
      <p:ext uri="{BB962C8B-B14F-4D97-AF65-F5344CB8AC3E}">
        <p14:creationId xmlns:p14="http://schemas.microsoft.com/office/powerpoint/2010/main" val="4373511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Communicating between services asynchronously</a:t>
            </a:r>
            <a:endParaRPr lang="en-US" dirty="0"/>
          </a:p>
        </p:txBody>
      </p:sp>
      <p:pic>
        <p:nvPicPr>
          <p:cNvPr id="5" name="Picture 4" descr="MQLigh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970" y="1694345"/>
            <a:ext cx="1384300" cy="1193800"/>
          </a:xfrm>
          <a:prstGeom prst="rect">
            <a:avLst/>
          </a:prstGeom>
        </p:spPr>
      </p:pic>
      <p:pic>
        <p:nvPicPr>
          <p:cNvPr id="6" name="Picture 5" descr="CloudAMQP.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742" y="3031085"/>
            <a:ext cx="1397000" cy="1219200"/>
          </a:xfrm>
          <a:prstGeom prst="rect">
            <a:avLst/>
          </a:prstGeom>
        </p:spPr>
      </p:pic>
      <p:pic>
        <p:nvPicPr>
          <p:cNvPr id="7" name="Picture 6" descr="RabbitExperimental.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042" y="4343485"/>
            <a:ext cx="1422400" cy="1346200"/>
          </a:xfrm>
          <a:prstGeom prst="rect">
            <a:avLst/>
          </a:prstGeom>
        </p:spPr>
      </p:pic>
      <p:sp>
        <p:nvSpPr>
          <p:cNvPr id="8" name="TextBox 7"/>
          <p:cNvSpPr txBox="1"/>
          <p:nvPr/>
        </p:nvSpPr>
        <p:spPr>
          <a:xfrm>
            <a:off x="1997460" y="1389130"/>
            <a:ext cx="6878669" cy="5175776"/>
          </a:xfrm>
          <a:prstGeom prst="rect">
            <a:avLst/>
          </a:prstGeom>
          <a:noFill/>
        </p:spPr>
        <p:txBody>
          <a:bodyPr wrap="square" rtlCol="0">
            <a:spAutoFit/>
          </a:bodyPr>
          <a:lstStyle/>
          <a:p>
            <a:pPr>
              <a:spcBef>
                <a:spcPts val="1000"/>
              </a:spcBef>
            </a:pPr>
            <a:r>
              <a:rPr lang="en-US" sz="1600" dirty="0" smtClean="0"/>
              <a:t>Sometimes there is the need to add </a:t>
            </a:r>
            <a:r>
              <a:rPr lang="en-US" sz="1600" dirty="0" err="1" smtClean="0"/>
              <a:t>asynchronicity</a:t>
            </a:r>
            <a:r>
              <a:rPr lang="en-US" sz="1600" dirty="0" smtClean="0"/>
              <a:t> between stages of a business application.  For instance, commonly a web site will need immediate response, while processing an order could be an operation that takes hours or days.</a:t>
            </a:r>
          </a:p>
          <a:p>
            <a:pPr>
              <a:spcBef>
                <a:spcPts val="1000"/>
              </a:spcBef>
            </a:pPr>
            <a:r>
              <a:rPr lang="en-US" sz="1600" dirty="0" smtClean="0"/>
              <a:t>Asynchronous messaging systems allow different services to run at  different speeds</a:t>
            </a:r>
          </a:p>
          <a:p>
            <a:pPr>
              <a:spcBef>
                <a:spcPts val="1000"/>
              </a:spcBef>
            </a:pPr>
            <a:endParaRPr lang="en-US" sz="1600" dirty="0"/>
          </a:p>
          <a:p>
            <a:pPr marL="285750" indent="-285750">
              <a:spcBef>
                <a:spcPts val="1000"/>
              </a:spcBef>
              <a:buFont typeface="Arial"/>
              <a:buChar char="•"/>
            </a:pPr>
            <a:r>
              <a:rPr lang="en-US" sz="1600" dirty="0" err="1" smtClean="0"/>
              <a:t>MQLight</a:t>
            </a:r>
            <a:r>
              <a:rPr lang="en-US" sz="1600" dirty="0" smtClean="0"/>
              <a:t> is a fully-featured AMQP-based messaging engine with clients for Java, Node, Ruby</a:t>
            </a:r>
            <a:r>
              <a:rPr lang="en-US" sz="1600" dirty="0"/>
              <a:t> </a:t>
            </a:r>
            <a:r>
              <a:rPr lang="en-US" sz="1600" dirty="0" smtClean="0"/>
              <a:t>and Python  </a:t>
            </a:r>
          </a:p>
          <a:p>
            <a:pPr marL="285750" indent="-285750">
              <a:spcBef>
                <a:spcPts val="1000"/>
              </a:spcBef>
              <a:buFont typeface="Arial"/>
              <a:buChar char="•"/>
            </a:pPr>
            <a:r>
              <a:rPr lang="en-US" sz="1600" dirty="0" err="1" smtClean="0"/>
              <a:t>CloudAMQP</a:t>
            </a:r>
            <a:r>
              <a:rPr lang="en-US" sz="1600" dirty="0" smtClean="0"/>
              <a:t> hosts the open-source </a:t>
            </a:r>
            <a:r>
              <a:rPr lang="en-US" sz="1600" dirty="0" err="1" smtClean="0"/>
              <a:t>RabbitMQ</a:t>
            </a:r>
            <a:r>
              <a:rPr lang="en-US" sz="1600" dirty="0" smtClean="0"/>
              <a:t> AMQP-based messaging engine</a:t>
            </a:r>
          </a:p>
          <a:p>
            <a:pPr marL="285750" indent="-285750">
              <a:spcBef>
                <a:spcPts val="1000"/>
              </a:spcBef>
              <a:buFont typeface="Arial"/>
              <a:buChar char="•"/>
            </a:pPr>
            <a:r>
              <a:rPr lang="en-US" sz="1600" dirty="0" smtClean="0"/>
              <a:t>There is also an experimental </a:t>
            </a:r>
            <a:r>
              <a:rPr lang="en-US" sz="1600" dirty="0" err="1" smtClean="0"/>
              <a:t>RabbitMQ</a:t>
            </a:r>
            <a:r>
              <a:rPr lang="en-US" sz="1600" dirty="0" smtClean="0"/>
              <a:t> Service available from Bluemix Labs.</a:t>
            </a:r>
          </a:p>
          <a:p>
            <a:pPr marL="285750" indent="-285750">
              <a:spcBef>
                <a:spcPts val="1000"/>
              </a:spcBef>
              <a:buFont typeface="Arial"/>
              <a:buChar char="•"/>
            </a:pPr>
            <a:endParaRPr lang="en-US" sz="1600" dirty="0"/>
          </a:p>
          <a:p>
            <a:pPr>
              <a:spcBef>
                <a:spcPts val="1000"/>
              </a:spcBef>
            </a:pPr>
            <a:r>
              <a:rPr lang="en-US" sz="1600" dirty="0" smtClean="0"/>
              <a:t>None of these solutions is capable of being an Enterprise messaging solution or tying to those – you still need to use MQ Series and the Secure Gateway for that.</a:t>
            </a:r>
          </a:p>
        </p:txBody>
      </p:sp>
    </p:spTree>
    <p:extLst>
      <p:ext uri="{BB962C8B-B14F-4D97-AF65-F5344CB8AC3E}">
        <p14:creationId xmlns:p14="http://schemas.microsoft.com/office/powerpoint/2010/main" val="2900558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renovate or migrate?</a:t>
            </a:r>
            <a:endParaRPr lang="en-US" dirty="0"/>
          </a:p>
        </p:txBody>
      </p:sp>
      <p:sp>
        <p:nvSpPr>
          <p:cNvPr id="3" name="Text Placeholder 2"/>
          <p:cNvSpPr>
            <a:spLocks noGrp="1"/>
          </p:cNvSpPr>
          <p:nvPr>
            <p:ph type="body" sz="quarter" idx="10"/>
          </p:nvPr>
        </p:nvSpPr>
        <p:spPr/>
        <p:txBody>
          <a:bodyPr/>
          <a:lstStyle/>
          <a:p>
            <a:r>
              <a:rPr lang="en-US" dirty="0" smtClean="0"/>
              <a:t>From an enterprise perspective, there are two reasons why we see customers wanting to “renovate” their applications and make them work on Bluemix</a:t>
            </a:r>
          </a:p>
          <a:p>
            <a:pPr lvl="1"/>
            <a:r>
              <a:rPr lang="en-US" dirty="0" smtClean="0"/>
              <a:t>The first is a “front-end renovation” where the customer is building a new UI (either a mobile application or a new Web UI or both) on top of existing functionality.  Bluemix gives the customer a lot of options for front-end development in that case</a:t>
            </a:r>
          </a:p>
          <a:p>
            <a:pPr lvl="1"/>
            <a:r>
              <a:rPr lang="en-US" dirty="0" smtClean="0"/>
              <a:t>The second is a “full renovation” where the application needs to be ported as a whole (or in large part) to Bluemix as its new platform.  That’s especially true when the customer wants to take advantage of the more modern programming or scaling features of Bluemix.</a:t>
            </a:r>
          </a:p>
          <a:p>
            <a:r>
              <a:rPr lang="en-US" dirty="0" smtClean="0"/>
              <a:t>Both of these have pros and cons, and there are different aspects you have to consider when doing each – but also different potential benefits to go with the challenges</a:t>
            </a:r>
            <a:endParaRPr lang="en-US" dirty="0"/>
          </a:p>
        </p:txBody>
      </p:sp>
      <p:pic>
        <p:nvPicPr>
          <p:cNvPr id="4" name="Picture 3"/>
          <p:cNvPicPr>
            <a:picLocks noChangeAspect="1"/>
          </p:cNvPicPr>
          <p:nvPr/>
        </p:nvPicPr>
        <p:blipFill>
          <a:blip r:embed="rId2"/>
          <a:stretch>
            <a:fillRect/>
          </a:stretch>
        </p:blipFill>
        <p:spPr>
          <a:xfrm>
            <a:off x="6701276" y="4327862"/>
            <a:ext cx="2114318" cy="2114318"/>
          </a:xfrm>
          <a:prstGeom prst="rect">
            <a:avLst/>
          </a:prstGeom>
        </p:spPr>
      </p:pic>
    </p:spTree>
    <p:extLst>
      <p:ext uri="{BB962C8B-B14F-4D97-AF65-F5344CB8AC3E}">
        <p14:creationId xmlns:p14="http://schemas.microsoft.com/office/powerpoint/2010/main" val="157838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Communicate with the world outside Bluemix (Gateways)</a:t>
            </a:r>
            <a:endParaRPr lang="en-US" dirty="0"/>
          </a:p>
        </p:txBody>
      </p:sp>
      <p:sp>
        <p:nvSpPr>
          <p:cNvPr id="3" name="Text Placeholder 2"/>
          <p:cNvSpPr>
            <a:spLocks noGrp="1"/>
          </p:cNvSpPr>
          <p:nvPr>
            <p:ph type="body" sz="quarter" idx="10"/>
          </p:nvPr>
        </p:nvSpPr>
        <p:spPr>
          <a:xfrm>
            <a:off x="2994526" y="1445137"/>
            <a:ext cx="5803342" cy="4499572"/>
          </a:xfrm>
        </p:spPr>
        <p:txBody>
          <a:bodyPr/>
          <a:lstStyle/>
          <a:p>
            <a:endParaRPr lang="en-US" dirty="0" smtClean="0"/>
          </a:p>
          <a:p>
            <a:r>
              <a:rPr lang="en-US" dirty="0" smtClean="0"/>
              <a:t>A Gateway allows you to bridge between code running inside a Bluemix runtime and people and services that exist outside the Bluemix environment.</a:t>
            </a:r>
          </a:p>
          <a:p>
            <a:pPr marL="0" indent="0">
              <a:buNone/>
            </a:pPr>
            <a:endParaRPr lang="en-US" dirty="0" smtClean="0"/>
          </a:p>
          <a:p>
            <a:pPr lvl="1"/>
            <a:r>
              <a:rPr lang="en-US" dirty="0" err="1" smtClean="0"/>
              <a:t>Twilio</a:t>
            </a:r>
            <a:r>
              <a:rPr lang="en-US" dirty="0" smtClean="0"/>
              <a:t> allows you to communicate via Voice and SMS</a:t>
            </a:r>
          </a:p>
          <a:p>
            <a:pPr lvl="1"/>
            <a:r>
              <a:rPr lang="en-US" dirty="0" err="1" smtClean="0"/>
              <a:t>SendGrid</a:t>
            </a:r>
            <a:r>
              <a:rPr lang="en-US" dirty="0" smtClean="0"/>
              <a:t> allows you to communicate via Email</a:t>
            </a:r>
          </a:p>
          <a:p>
            <a:pPr lvl="1"/>
            <a:r>
              <a:rPr lang="en-US" dirty="0" smtClean="0"/>
              <a:t>IOT allows you to send and receive MQTT messages through the Internet Of Things Foundation</a:t>
            </a:r>
          </a:p>
          <a:p>
            <a:pPr lvl="1"/>
            <a:r>
              <a:rPr lang="en-US" dirty="0" smtClean="0"/>
              <a:t>API Management allows you to create Bluemix services from existing API’s in your enterprise and to manage those API’s</a:t>
            </a:r>
          </a:p>
          <a:p>
            <a:pPr lvl="1"/>
            <a:r>
              <a:rPr lang="en-US" dirty="0" smtClean="0"/>
              <a:t>Secure Gateway allows you to connect to resources behind your corporate firewall</a:t>
            </a:r>
          </a:p>
          <a:p>
            <a:pPr marL="342900" lvl="1" indent="0">
              <a:buNone/>
            </a:pPr>
            <a:endParaRPr lang="en-US" dirty="0" smtClean="0"/>
          </a:p>
          <a:p>
            <a:r>
              <a:rPr lang="en-US" dirty="0" smtClean="0"/>
              <a:t>While </a:t>
            </a:r>
            <a:r>
              <a:rPr lang="en-US" dirty="0" err="1" smtClean="0"/>
              <a:t>Twilio</a:t>
            </a:r>
            <a:r>
              <a:rPr lang="en-US" dirty="0" smtClean="0"/>
              <a:t> and </a:t>
            </a:r>
            <a:r>
              <a:rPr lang="en-US" dirty="0" err="1" smtClean="0"/>
              <a:t>SendGrid</a:t>
            </a:r>
            <a:r>
              <a:rPr lang="en-US" dirty="0" smtClean="0"/>
              <a:t> normally act as </a:t>
            </a:r>
            <a:r>
              <a:rPr lang="en-US" i="1" dirty="0" smtClean="0"/>
              <a:t>Data Sinks </a:t>
            </a:r>
            <a:r>
              <a:rPr lang="en-US" dirty="0" smtClean="0"/>
              <a:t>the Secure Gateway may support limited cases of bidirectional communication </a:t>
            </a:r>
            <a:endParaRPr lang="en-US" dirty="0"/>
          </a:p>
        </p:txBody>
      </p:sp>
      <p:pic>
        <p:nvPicPr>
          <p:cNvPr id="5" name="Picture 4" descr="APIManagemen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319" y="1278119"/>
            <a:ext cx="1346200" cy="1244600"/>
          </a:xfrm>
          <a:prstGeom prst="rect">
            <a:avLst/>
          </a:prstGeom>
        </p:spPr>
      </p:pic>
      <p:pic>
        <p:nvPicPr>
          <p:cNvPr id="6" name="Picture 5" descr="SecureGatewa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219" y="2494200"/>
            <a:ext cx="1422400" cy="1193800"/>
          </a:xfrm>
          <a:prstGeom prst="rect">
            <a:avLst/>
          </a:prstGeom>
        </p:spPr>
      </p:pic>
      <p:grpSp>
        <p:nvGrpSpPr>
          <p:cNvPr id="12" name="Group 11"/>
          <p:cNvGrpSpPr/>
          <p:nvPr/>
        </p:nvGrpSpPr>
        <p:grpSpPr>
          <a:xfrm>
            <a:off x="1434044" y="1866107"/>
            <a:ext cx="1564740" cy="2408293"/>
            <a:chOff x="591834" y="823371"/>
            <a:chExt cx="1564740" cy="2408293"/>
          </a:xfrm>
        </p:grpSpPr>
        <p:pic>
          <p:nvPicPr>
            <p:cNvPr id="4" name="Picture 3" descr="Twili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2574" y="823371"/>
              <a:ext cx="1524000" cy="1333500"/>
            </a:xfrm>
            <a:prstGeom prst="rect">
              <a:avLst/>
            </a:prstGeom>
          </p:spPr>
        </p:pic>
        <p:pic>
          <p:nvPicPr>
            <p:cNvPr id="7" name="Picture 6" descr="Sendgrid.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1834" y="2050564"/>
              <a:ext cx="1473200" cy="1181100"/>
            </a:xfrm>
            <a:prstGeom prst="rect">
              <a:avLst/>
            </a:prstGeom>
          </p:spPr>
        </p:pic>
      </p:grpSp>
      <p:pic>
        <p:nvPicPr>
          <p:cNvPr id="10" name="Picture 9" descr="InternetOfThings.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9712" y="3675647"/>
            <a:ext cx="1435100" cy="1257300"/>
          </a:xfrm>
          <a:prstGeom prst="rect">
            <a:avLst/>
          </a:prstGeom>
        </p:spPr>
      </p:pic>
    </p:spTree>
    <p:extLst>
      <p:ext uri="{BB962C8B-B14F-4D97-AF65-F5344CB8AC3E}">
        <p14:creationId xmlns:p14="http://schemas.microsoft.com/office/powerpoint/2010/main" val="235393098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Validating, Cleansing and Converting Data</a:t>
            </a:r>
            <a:endParaRPr lang="en-US" dirty="0"/>
          </a:p>
        </p:txBody>
      </p:sp>
      <p:pic>
        <p:nvPicPr>
          <p:cNvPr id="5" name="Picture 4" descr="Datawork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0921" y="2292857"/>
            <a:ext cx="1562100" cy="1346200"/>
          </a:xfrm>
          <a:prstGeom prst="rect">
            <a:avLst/>
          </a:prstGeom>
        </p:spPr>
      </p:pic>
      <p:pic>
        <p:nvPicPr>
          <p:cNvPr id="4" name="Picture 3" descr="Geocodi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27" y="1524998"/>
            <a:ext cx="1473200" cy="1320800"/>
          </a:xfrm>
          <a:prstGeom prst="rect">
            <a:avLst/>
          </a:prstGeom>
        </p:spPr>
      </p:pic>
      <p:pic>
        <p:nvPicPr>
          <p:cNvPr id="6" name="Picture 5" descr="NaturalLanguageTranslatio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0511" y="3072885"/>
            <a:ext cx="1346200" cy="1320800"/>
          </a:xfrm>
          <a:prstGeom prst="rect">
            <a:avLst/>
          </a:prstGeom>
        </p:spPr>
      </p:pic>
      <p:pic>
        <p:nvPicPr>
          <p:cNvPr id="7" name="Picture 6" descr="PresenceInsights.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36032" y="4074695"/>
            <a:ext cx="1460500" cy="1155700"/>
          </a:xfrm>
          <a:prstGeom prst="rect">
            <a:avLst/>
          </a:prstGeom>
        </p:spPr>
      </p:pic>
      <p:sp>
        <p:nvSpPr>
          <p:cNvPr id="8" name="TextBox 7"/>
          <p:cNvSpPr txBox="1"/>
          <p:nvPr/>
        </p:nvSpPr>
        <p:spPr>
          <a:xfrm>
            <a:off x="3888090" y="1455483"/>
            <a:ext cx="4892842" cy="4801315"/>
          </a:xfrm>
          <a:prstGeom prst="rect">
            <a:avLst/>
          </a:prstGeom>
          <a:noFill/>
        </p:spPr>
        <p:txBody>
          <a:bodyPr wrap="square" rtlCol="0">
            <a:spAutoFit/>
          </a:bodyPr>
          <a:lstStyle/>
          <a:p>
            <a:pPr marL="285750" indent="-285750">
              <a:spcBef>
                <a:spcPts val="1000"/>
              </a:spcBef>
              <a:buFont typeface="Arial"/>
              <a:buChar char="•"/>
            </a:pPr>
            <a:r>
              <a:rPr lang="en-US" sz="1600" dirty="0" smtClean="0"/>
              <a:t>The Pitney-Bowes Geocoding and Reverse Geocoding services map GPS coordinates to postal addresses, and vice versa</a:t>
            </a:r>
          </a:p>
          <a:p>
            <a:pPr marL="285750" indent="-285750">
              <a:spcBef>
                <a:spcPts val="1000"/>
              </a:spcBef>
              <a:buFont typeface="Arial"/>
              <a:buChar char="•"/>
            </a:pPr>
            <a:r>
              <a:rPr lang="en-US" sz="1600" dirty="0" err="1" smtClean="0"/>
              <a:t>DataWorks</a:t>
            </a:r>
            <a:r>
              <a:rPr lang="en-US" sz="1600" dirty="0" smtClean="0"/>
              <a:t> allows you to move data from one database to another and also validates postal addresses</a:t>
            </a:r>
          </a:p>
          <a:p>
            <a:pPr marL="285750" indent="-285750">
              <a:spcBef>
                <a:spcPts val="1000"/>
              </a:spcBef>
              <a:buFont typeface="Arial"/>
              <a:buChar char="•"/>
            </a:pPr>
            <a:r>
              <a:rPr lang="en-US" sz="1600" dirty="0" smtClean="0"/>
              <a:t>Watson Language Translation converts text between several natural languages</a:t>
            </a:r>
          </a:p>
          <a:p>
            <a:pPr marL="285750" indent="-285750">
              <a:spcBef>
                <a:spcPts val="1000"/>
              </a:spcBef>
              <a:buFont typeface="Arial"/>
              <a:buChar char="•"/>
            </a:pPr>
            <a:r>
              <a:rPr lang="en-US" sz="1600" dirty="0" smtClean="0"/>
              <a:t>Presence Insights helps you </a:t>
            </a:r>
            <a:r>
              <a:rPr lang="en-US" sz="1600" dirty="0" err="1" smtClean="0"/>
              <a:t>Geolocate</a:t>
            </a:r>
            <a:r>
              <a:rPr lang="en-US" sz="1600" dirty="0" smtClean="0"/>
              <a:t> a user’s device within a venue to provide them with location-specific information</a:t>
            </a:r>
          </a:p>
          <a:p>
            <a:pPr marL="285750" indent="-285750">
              <a:spcBef>
                <a:spcPts val="1000"/>
              </a:spcBef>
              <a:buFont typeface="Arial"/>
              <a:buChar char="•"/>
            </a:pPr>
            <a:r>
              <a:rPr lang="en-US" sz="1600" dirty="0" err="1" smtClean="0"/>
              <a:t>Geospacial</a:t>
            </a:r>
            <a:r>
              <a:rPr lang="en-US" sz="1600" dirty="0" smtClean="0"/>
              <a:t> analytics gives you MQTT notification when a device moves within a bounded area</a:t>
            </a:r>
          </a:p>
          <a:p>
            <a:pPr>
              <a:spcBef>
                <a:spcPts val="1000"/>
              </a:spcBef>
            </a:pPr>
            <a:endParaRPr lang="en-US" sz="1600" dirty="0" smtClean="0"/>
          </a:p>
          <a:p>
            <a:pPr>
              <a:spcBef>
                <a:spcPts val="1000"/>
              </a:spcBef>
            </a:pPr>
            <a:endParaRPr lang="en-US" sz="1600" dirty="0" smtClean="0"/>
          </a:p>
        </p:txBody>
      </p:sp>
      <p:sp>
        <p:nvSpPr>
          <p:cNvPr id="9" name="TextBox 8"/>
          <p:cNvSpPr txBox="1"/>
          <p:nvPr/>
        </p:nvSpPr>
        <p:spPr>
          <a:xfrm>
            <a:off x="477023" y="5767511"/>
            <a:ext cx="8287345" cy="713016"/>
          </a:xfrm>
          <a:prstGeom prst="rect">
            <a:avLst/>
          </a:prstGeom>
          <a:noFill/>
        </p:spPr>
        <p:txBody>
          <a:bodyPr wrap="none" rtlCol="0">
            <a:spAutoFit/>
          </a:bodyPr>
          <a:lstStyle/>
          <a:p>
            <a:pPr>
              <a:spcBef>
                <a:spcPts val="1000"/>
              </a:spcBef>
            </a:pPr>
            <a:r>
              <a:rPr lang="en-US" sz="1600" b="1" dirty="0" smtClean="0"/>
              <a:t>Think of these as pipes or filters in a data pathway.  Either you’re moving data from</a:t>
            </a:r>
          </a:p>
          <a:p>
            <a:pPr>
              <a:spcBef>
                <a:spcPts val="1000"/>
              </a:spcBef>
            </a:pPr>
            <a:r>
              <a:rPr lang="en-US" sz="1600" b="1" dirty="0"/>
              <a:t>o</a:t>
            </a:r>
            <a:r>
              <a:rPr lang="en-US" sz="1600" b="1" dirty="0" smtClean="0"/>
              <a:t>ne place to another, or changing, converting or augmenting that data</a:t>
            </a:r>
          </a:p>
        </p:txBody>
      </p:sp>
      <p:pic>
        <p:nvPicPr>
          <p:cNvPr id="3" name="Picture 2" descr="GeospacialAnalytics.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8366" y="4476782"/>
            <a:ext cx="1358900" cy="1219200"/>
          </a:xfrm>
          <a:prstGeom prst="rect">
            <a:avLst/>
          </a:prstGeom>
        </p:spPr>
      </p:pic>
    </p:spTree>
    <p:extLst>
      <p:ext uri="{BB962C8B-B14F-4D97-AF65-F5344CB8AC3E}">
        <p14:creationId xmlns:p14="http://schemas.microsoft.com/office/powerpoint/2010/main" val="17244153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9144000" cy="68580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147" name="Picture 6" descr="5300_IBM_Black"/>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11550" y="3054350"/>
            <a:ext cx="2220913" cy="8318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4894578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Front-End Renovation options</a:t>
            </a:r>
            <a:endParaRPr lang="en-US" dirty="0"/>
          </a:p>
        </p:txBody>
      </p:sp>
      <p:sp>
        <p:nvSpPr>
          <p:cNvPr id="3" name="Text Placeholder 2"/>
          <p:cNvSpPr>
            <a:spLocks noGrp="1"/>
          </p:cNvSpPr>
          <p:nvPr>
            <p:ph type="body" sz="quarter" idx="10"/>
          </p:nvPr>
        </p:nvSpPr>
        <p:spPr/>
        <p:txBody>
          <a:bodyPr/>
          <a:lstStyle/>
          <a:p>
            <a:r>
              <a:rPr lang="en-US" dirty="0" smtClean="0"/>
              <a:t>Some options to think about for front-end renovation are:</a:t>
            </a:r>
          </a:p>
          <a:p>
            <a:pPr lvl="1"/>
            <a:r>
              <a:rPr lang="en-US" dirty="0" smtClean="0"/>
              <a:t>Building a Mobile application (Hybrid or Native) using the Mobile features for Bluemix</a:t>
            </a:r>
          </a:p>
          <a:p>
            <a:pPr lvl="1"/>
            <a:r>
              <a:rPr lang="en-US" dirty="0" smtClean="0"/>
              <a:t>Building a more modern Web application using Angular and Node</a:t>
            </a:r>
          </a:p>
          <a:p>
            <a:pPr lvl="1"/>
            <a:r>
              <a:rPr lang="en-US" dirty="0" smtClean="0"/>
              <a:t>Adding in support for externally-written clients by exposing a public API</a:t>
            </a:r>
          </a:p>
          <a:p>
            <a:r>
              <a:rPr lang="en-US" dirty="0" smtClean="0"/>
              <a:t>The big issue here is </a:t>
            </a:r>
            <a:r>
              <a:rPr lang="en-US" b="1" dirty="0" smtClean="0"/>
              <a:t>how</a:t>
            </a:r>
            <a:r>
              <a:rPr lang="en-US" dirty="0" smtClean="0"/>
              <a:t> you are doing this – you shouldn’t just take your existing web page and put it on your mobile application – this takes Design Thinking to address properly</a:t>
            </a:r>
            <a:endParaRPr lang="en-US" dirty="0"/>
          </a:p>
        </p:txBody>
      </p:sp>
      <p:pic>
        <p:nvPicPr>
          <p:cNvPr id="8" name="Picture 7"/>
          <p:cNvPicPr>
            <a:picLocks noChangeAspect="1"/>
          </p:cNvPicPr>
          <p:nvPr/>
        </p:nvPicPr>
        <p:blipFill>
          <a:blip r:embed="rId2"/>
          <a:stretch>
            <a:fillRect/>
          </a:stretch>
        </p:blipFill>
        <p:spPr>
          <a:xfrm>
            <a:off x="6111347" y="4557732"/>
            <a:ext cx="2429577" cy="1397007"/>
          </a:xfrm>
          <a:prstGeom prst="rect">
            <a:avLst/>
          </a:prstGeom>
        </p:spPr>
      </p:pic>
      <p:sp>
        <p:nvSpPr>
          <p:cNvPr id="10" name="Oval 9"/>
          <p:cNvSpPr/>
          <p:nvPr/>
        </p:nvSpPr>
        <p:spPr>
          <a:xfrm>
            <a:off x="4147429" y="4454869"/>
            <a:ext cx="1148728" cy="1136073"/>
          </a:xfrm>
          <a:prstGeom prst="ellipse">
            <a:avLst/>
          </a:prstGeom>
          <a:blipFill>
            <a:blip r:embed="rId3">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cxnSp>
        <p:nvCxnSpPr>
          <p:cNvPr id="11" name="Straight Arrow Connector 10"/>
          <p:cNvCxnSpPr>
            <a:stCxn id="10" idx="2"/>
          </p:cNvCxnSpPr>
          <p:nvPr/>
        </p:nvCxnSpPr>
        <p:spPr>
          <a:xfrm flipH="1" flipV="1">
            <a:off x="3161466" y="5019671"/>
            <a:ext cx="985963" cy="3235"/>
          </a:xfrm>
          <a:prstGeom prst="straightConnector1">
            <a:avLst/>
          </a:prstGeom>
          <a:noFill/>
          <a:ln w="25400" cap="flat">
            <a:solidFill>
              <a:srgbClr val="000000"/>
            </a:solidFill>
            <a:prstDash val="solid"/>
            <a:miter lim="400000"/>
            <a:tailEnd type="arrow"/>
          </a:ln>
          <a:effectLst/>
        </p:spPr>
        <p:style>
          <a:lnRef idx="0">
            <a:scrgbClr r="0" g="0" b="0"/>
          </a:lnRef>
          <a:fillRef idx="0">
            <a:scrgbClr r="0" g="0" b="0"/>
          </a:fillRef>
          <a:effectRef idx="0">
            <a:scrgbClr r="0" g="0" b="0"/>
          </a:effectRef>
          <a:fontRef idx="none"/>
        </p:style>
      </p:cxnSp>
      <p:sp>
        <p:nvSpPr>
          <p:cNvPr id="12" name="Rectangle 11"/>
          <p:cNvSpPr/>
          <p:nvPr/>
        </p:nvSpPr>
        <p:spPr>
          <a:xfrm>
            <a:off x="1370224" y="4284021"/>
            <a:ext cx="4809484" cy="1730292"/>
          </a:xfrm>
          <a:prstGeom prst="rect">
            <a:avLst/>
          </a:prstGeom>
          <a:noFill/>
          <a:ln w="12700" cap="flat">
            <a:solidFill>
              <a:schemeClr val="tx1"/>
            </a:solidFill>
            <a:miter lim="400000"/>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pic>
        <p:nvPicPr>
          <p:cNvPr id="14" name="Picture 13" descr="APIManagement.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84555" y="4415766"/>
            <a:ext cx="1346200" cy="1244600"/>
          </a:xfrm>
          <a:prstGeom prst="rect">
            <a:avLst/>
          </a:prstGeom>
        </p:spPr>
      </p:pic>
      <p:pic>
        <p:nvPicPr>
          <p:cNvPr id="15" name="Picture 14"/>
          <p:cNvPicPr>
            <a:picLocks noChangeAspect="1"/>
          </p:cNvPicPr>
          <p:nvPr/>
        </p:nvPicPr>
        <p:blipFill>
          <a:blip r:embed="rId5"/>
          <a:stretch>
            <a:fillRect/>
          </a:stretch>
        </p:blipFill>
        <p:spPr>
          <a:xfrm>
            <a:off x="5677647" y="4235824"/>
            <a:ext cx="1016000" cy="1016000"/>
          </a:xfrm>
          <a:prstGeom prst="rect">
            <a:avLst/>
          </a:prstGeom>
        </p:spPr>
      </p:pic>
    </p:spTree>
    <p:extLst>
      <p:ext uri="{BB962C8B-B14F-4D97-AF65-F5344CB8AC3E}">
        <p14:creationId xmlns:p14="http://schemas.microsoft.com/office/powerpoint/2010/main" val="7703717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Full Renovation Options</a:t>
            </a:r>
            <a:endParaRPr lang="en-US" dirty="0"/>
          </a:p>
        </p:txBody>
      </p:sp>
      <p:sp>
        <p:nvSpPr>
          <p:cNvPr id="3" name="Text Placeholder 2"/>
          <p:cNvSpPr>
            <a:spLocks noGrp="1"/>
          </p:cNvSpPr>
          <p:nvPr>
            <p:ph type="body" sz="quarter" idx="10"/>
          </p:nvPr>
        </p:nvSpPr>
        <p:spPr>
          <a:xfrm>
            <a:off x="266699" y="1569893"/>
            <a:ext cx="3210271" cy="4499572"/>
          </a:xfrm>
        </p:spPr>
        <p:txBody>
          <a:bodyPr/>
          <a:lstStyle/>
          <a:p>
            <a:r>
              <a:rPr lang="en-US" dirty="0" smtClean="0"/>
              <a:t>When you’re doing a full modernization you have several new features you can take advantage of:</a:t>
            </a:r>
          </a:p>
          <a:p>
            <a:r>
              <a:rPr lang="en-US" dirty="0" smtClean="0"/>
              <a:t>Migration to the newer JEE features is an obvious benefit</a:t>
            </a:r>
          </a:p>
          <a:p>
            <a:r>
              <a:rPr lang="en-US" dirty="0" smtClean="0"/>
              <a:t>But you should also consider other options:</a:t>
            </a:r>
          </a:p>
          <a:p>
            <a:pPr lvl="1"/>
            <a:r>
              <a:rPr lang="en-US" dirty="0" smtClean="0"/>
              <a:t>Modernizing your caching infrastructure</a:t>
            </a:r>
          </a:p>
          <a:p>
            <a:pPr lvl="1"/>
            <a:r>
              <a:rPr lang="en-US" dirty="0" smtClean="0"/>
              <a:t>Modernizing your database infrastructure</a:t>
            </a:r>
          </a:p>
          <a:p>
            <a:pPr lvl="1"/>
            <a:r>
              <a:rPr lang="en-US" dirty="0" smtClean="0"/>
              <a:t>Moving to APIs instead of directly connecting to back-end services</a:t>
            </a:r>
          </a:p>
          <a:p>
            <a:pPr lvl="1"/>
            <a:r>
              <a:rPr lang="en-US" dirty="0" smtClean="0"/>
              <a:t>Modernizing your monitoring infrastructure</a:t>
            </a:r>
          </a:p>
          <a:p>
            <a:pPr lvl="1"/>
            <a:r>
              <a:rPr lang="en-US" dirty="0" smtClean="0"/>
              <a:t>Taking advantage of a </a:t>
            </a:r>
            <a:r>
              <a:rPr lang="en-US" dirty="0" err="1" smtClean="0"/>
              <a:t>DevOps</a:t>
            </a:r>
            <a:r>
              <a:rPr lang="en-US" dirty="0" smtClean="0"/>
              <a:t> Pipeline</a:t>
            </a:r>
            <a:endParaRPr lang="en-US" dirty="0"/>
          </a:p>
        </p:txBody>
      </p:sp>
      <p:pic>
        <p:nvPicPr>
          <p:cNvPr id="4" name="Picture 3"/>
          <p:cNvPicPr>
            <a:picLocks noChangeAspect="1"/>
          </p:cNvPicPr>
          <p:nvPr/>
        </p:nvPicPr>
        <p:blipFill>
          <a:blip r:embed="rId2"/>
          <a:stretch>
            <a:fillRect/>
          </a:stretch>
        </p:blipFill>
        <p:spPr>
          <a:xfrm>
            <a:off x="3484145" y="1861676"/>
            <a:ext cx="5385291" cy="3058051"/>
          </a:xfrm>
          <a:prstGeom prst="rect">
            <a:avLst/>
          </a:prstGeom>
        </p:spPr>
      </p:pic>
      <p:sp>
        <p:nvSpPr>
          <p:cNvPr id="5" name="Rectangle 4"/>
          <p:cNvSpPr/>
          <p:nvPr/>
        </p:nvSpPr>
        <p:spPr>
          <a:xfrm>
            <a:off x="4066551" y="5270976"/>
            <a:ext cx="4572000" cy="923330"/>
          </a:xfrm>
          <a:prstGeom prst="rect">
            <a:avLst/>
          </a:prstGeom>
        </p:spPr>
        <p:txBody>
          <a:bodyPr>
            <a:spAutoFit/>
          </a:bodyPr>
          <a:lstStyle/>
          <a:p>
            <a:r>
              <a:rPr lang="en-US" dirty="0"/>
              <a:t>https://</a:t>
            </a:r>
            <a:r>
              <a:rPr lang="en-US" dirty="0" err="1"/>
              <a:t>developer.ibm.com</a:t>
            </a:r>
            <a:r>
              <a:rPr lang="en-US" dirty="0"/>
              <a:t>/</a:t>
            </a:r>
            <a:r>
              <a:rPr lang="en-US" dirty="0" err="1"/>
              <a:t>bluemix</a:t>
            </a:r>
            <a:r>
              <a:rPr lang="en-US" dirty="0"/>
              <a:t>/docs/actionable-architecture-building-web-application-hosting-cloud-foundry/</a:t>
            </a:r>
          </a:p>
        </p:txBody>
      </p:sp>
    </p:spTree>
    <p:extLst>
      <p:ext uri="{BB962C8B-B14F-4D97-AF65-F5344CB8AC3E}">
        <p14:creationId xmlns:p14="http://schemas.microsoft.com/office/powerpoint/2010/main" val="379858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  </a:t>
            </a:r>
            <a:endParaRPr lang="en-US" dirty="0"/>
          </a:p>
        </p:txBody>
      </p:sp>
      <p:sp>
        <p:nvSpPr>
          <p:cNvPr id="5" name="Title 4"/>
          <p:cNvSpPr txBox="1">
            <a:spLocks/>
          </p:cNvSpPr>
          <p:nvPr/>
        </p:nvSpPr>
        <p:spPr bwMode="auto">
          <a:xfrm>
            <a:off x="479997" y="2524062"/>
            <a:ext cx="82296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lvl1pPr algn="l" rtl="0" eaLnBrk="0" fontAlgn="base" hangingPunct="0">
              <a:spcBef>
                <a:spcPct val="0"/>
              </a:spcBef>
              <a:spcAft>
                <a:spcPct val="0"/>
              </a:spcAft>
              <a:defRPr sz="2200">
                <a:solidFill>
                  <a:schemeClr val="tx1"/>
                </a:solidFill>
                <a:latin typeface="+mj-lt"/>
                <a:ea typeface="+mj-ea"/>
                <a:cs typeface="+mj-cs"/>
              </a:defRPr>
            </a:lvl1pPr>
            <a:lvl2pPr algn="l" rtl="0" eaLnBrk="0" fontAlgn="base" hangingPunct="0">
              <a:spcBef>
                <a:spcPct val="0"/>
              </a:spcBef>
              <a:spcAft>
                <a:spcPct val="0"/>
              </a:spcAft>
              <a:defRPr sz="2200">
                <a:solidFill>
                  <a:schemeClr val="tx1"/>
                </a:solidFill>
                <a:latin typeface="Arial" charset="0"/>
              </a:defRPr>
            </a:lvl2pPr>
            <a:lvl3pPr algn="l" rtl="0" eaLnBrk="0" fontAlgn="base" hangingPunct="0">
              <a:spcBef>
                <a:spcPct val="0"/>
              </a:spcBef>
              <a:spcAft>
                <a:spcPct val="0"/>
              </a:spcAft>
              <a:defRPr sz="2200">
                <a:solidFill>
                  <a:schemeClr val="tx1"/>
                </a:solidFill>
                <a:latin typeface="Arial" charset="0"/>
              </a:defRPr>
            </a:lvl3pPr>
            <a:lvl4pPr algn="l" rtl="0" eaLnBrk="0" fontAlgn="base" hangingPunct="0">
              <a:spcBef>
                <a:spcPct val="0"/>
              </a:spcBef>
              <a:spcAft>
                <a:spcPct val="0"/>
              </a:spcAft>
              <a:defRPr sz="2200">
                <a:solidFill>
                  <a:schemeClr val="tx1"/>
                </a:solidFill>
                <a:latin typeface="Arial" charset="0"/>
              </a:defRPr>
            </a:lvl4pPr>
            <a:lvl5pPr algn="l" rtl="0" eaLnBrk="0" fontAlgn="base" hangingPunct="0">
              <a:spcBef>
                <a:spcPct val="0"/>
              </a:spcBef>
              <a:spcAft>
                <a:spcPct val="0"/>
              </a:spcAft>
              <a:defRPr sz="2200">
                <a:solidFill>
                  <a:schemeClr val="tx1"/>
                </a:solidFill>
                <a:latin typeface="Arial" charset="0"/>
              </a:defRPr>
            </a:lvl5pPr>
            <a:lvl6pPr marL="457200" algn="l" rtl="0" eaLnBrk="1" fontAlgn="base" hangingPunct="1">
              <a:spcBef>
                <a:spcPct val="0"/>
              </a:spcBef>
              <a:spcAft>
                <a:spcPct val="0"/>
              </a:spcAft>
              <a:defRPr sz="2200">
                <a:solidFill>
                  <a:schemeClr val="tx1"/>
                </a:solidFill>
                <a:latin typeface="Arial" charset="0"/>
              </a:defRPr>
            </a:lvl6pPr>
            <a:lvl7pPr marL="914400" algn="l" rtl="0" eaLnBrk="1" fontAlgn="base" hangingPunct="1">
              <a:spcBef>
                <a:spcPct val="0"/>
              </a:spcBef>
              <a:spcAft>
                <a:spcPct val="0"/>
              </a:spcAft>
              <a:defRPr sz="2200">
                <a:solidFill>
                  <a:schemeClr val="tx1"/>
                </a:solidFill>
                <a:latin typeface="Arial" charset="0"/>
              </a:defRPr>
            </a:lvl7pPr>
            <a:lvl8pPr marL="1371600" algn="l" rtl="0" eaLnBrk="1" fontAlgn="base" hangingPunct="1">
              <a:spcBef>
                <a:spcPct val="0"/>
              </a:spcBef>
              <a:spcAft>
                <a:spcPct val="0"/>
              </a:spcAft>
              <a:defRPr sz="2200">
                <a:solidFill>
                  <a:schemeClr val="tx1"/>
                </a:solidFill>
                <a:latin typeface="Arial" charset="0"/>
              </a:defRPr>
            </a:lvl8pPr>
            <a:lvl9pPr marL="1828800" algn="l" rtl="0" eaLnBrk="1" fontAlgn="base" hangingPunct="1">
              <a:spcBef>
                <a:spcPct val="0"/>
              </a:spcBef>
              <a:spcAft>
                <a:spcPct val="0"/>
              </a:spcAft>
              <a:defRPr sz="2200">
                <a:solidFill>
                  <a:schemeClr val="tx1"/>
                </a:solidFill>
                <a:latin typeface="Arial" charset="0"/>
              </a:defRPr>
            </a:lvl9pPr>
          </a:lstStyle>
          <a:p>
            <a:pPr algn="ctr"/>
            <a:r>
              <a:rPr lang="en-US" sz="4400" dirty="0" smtClean="0"/>
              <a:t>Considerations for Cloud Readiness</a:t>
            </a:r>
            <a:endParaRPr lang="en-US" sz="4400" kern="0" dirty="0"/>
          </a:p>
        </p:txBody>
      </p:sp>
    </p:spTree>
    <p:extLst>
      <p:ext uri="{BB962C8B-B14F-4D97-AF65-F5344CB8AC3E}">
        <p14:creationId xmlns:p14="http://schemas.microsoft.com/office/powerpoint/2010/main" val="8764708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moving to Cloud mean for my applications?</a:t>
            </a:r>
            <a:endParaRPr lang="en-US" dirty="0"/>
          </a:p>
        </p:txBody>
      </p:sp>
      <p:sp>
        <p:nvSpPr>
          <p:cNvPr id="3" name="Text Placeholder 2"/>
          <p:cNvSpPr>
            <a:spLocks noGrp="1"/>
          </p:cNvSpPr>
          <p:nvPr>
            <p:ph type="body" sz="quarter" idx="10"/>
          </p:nvPr>
        </p:nvSpPr>
        <p:spPr>
          <a:xfrm>
            <a:off x="295624" y="1070471"/>
            <a:ext cx="7906544" cy="4499572"/>
          </a:xfrm>
        </p:spPr>
        <p:txBody>
          <a:bodyPr/>
          <a:lstStyle/>
          <a:p>
            <a:r>
              <a:rPr lang="en-US" sz="1800" dirty="0" smtClean="0"/>
              <a:t>Different applications may be better suited for either an </a:t>
            </a:r>
            <a:r>
              <a:rPr lang="en-US" sz="1800" dirty="0" err="1" smtClean="0"/>
              <a:t>IaaS</a:t>
            </a:r>
            <a:r>
              <a:rPr lang="en-US" sz="1800" dirty="0" smtClean="0"/>
              <a:t> or a </a:t>
            </a:r>
            <a:r>
              <a:rPr lang="en-US" sz="1800" dirty="0" err="1" smtClean="0"/>
              <a:t>PaaS</a:t>
            </a:r>
            <a:r>
              <a:rPr lang="en-US" sz="1800" dirty="0" smtClean="0"/>
              <a:t> approach.  You need to approach the choice from the application’s perspective.</a:t>
            </a:r>
          </a:p>
          <a:p>
            <a:r>
              <a:rPr lang="en-US" sz="1800" dirty="0" smtClean="0"/>
              <a:t>An </a:t>
            </a:r>
            <a:r>
              <a:rPr lang="en-US" sz="1800" dirty="0"/>
              <a:t>existing application is </a:t>
            </a:r>
            <a:r>
              <a:rPr lang="en-US" sz="1800" b="1" dirty="0"/>
              <a:t>Cloud-ready</a:t>
            </a:r>
            <a:r>
              <a:rPr lang="en-US" sz="1800" dirty="0"/>
              <a:t> if it can be effectively deployed into either </a:t>
            </a:r>
            <a:r>
              <a:rPr lang="en-US" sz="1800" dirty="0" smtClean="0"/>
              <a:t>a </a:t>
            </a:r>
            <a:r>
              <a:rPr lang="en-US" sz="1800" dirty="0"/>
              <a:t>public or private </a:t>
            </a:r>
            <a:r>
              <a:rPr lang="en-US" sz="1800" dirty="0" smtClean="0"/>
              <a:t>cloud</a:t>
            </a:r>
            <a:r>
              <a:rPr lang="en-US" sz="1800" dirty="0"/>
              <a:t> </a:t>
            </a:r>
            <a:r>
              <a:rPr lang="en-US" sz="1800" dirty="0" smtClean="0"/>
              <a:t>(often but not always, an </a:t>
            </a:r>
            <a:r>
              <a:rPr lang="en-US" sz="1800" dirty="0" err="1" smtClean="0"/>
              <a:t>IaaS</a:t>
            </a:r>
            <a:r>
              <a:rPr lang="en-US" sz="1800" dirty="0" smtClean="0"/>
              <a:t>) without significant modifications. </a:t>
            </a:r>
          </a:p>
          <a:p>
            <a:pPr lvl="1"/>
            <a:r>
              <a:rPr lang="en-US" sz="1800" dirty="0" smtClean="0"/>
              <a:t>Certain architectural decisions can make applications not cloud-ready</a:t>
            </a:r>
          </a:p>
          <a:p>
            <a:r>
              <a:rPr lang="en-US" sz="1800" b="1" dirty="0" smtClean="0"/>
              <a:t>Cloud</a:t>
            </a:r>
            <a:r>
              <a:rPr lang="en-US" sz="1800" b="1" dirty="0"/>
              <a:t>-centric </a:t>
            </a:r>
            <a:r>
              <a:rPr lang="en-US" sz="1800" dirty="0"/>
              <a:t>applications are those specifically written to run on the </a:t>
            </a:r>
            <a:r>
              <a:rPr lang="en-US" sz="1800" dirty="0" smtClean="0"/>
              <a:t>cloud, usually within a </a:t>
            </a:r>
            <a:r>
              <a:rPr lang="en-US" sz="1800" dirty="0" err="1" smtClean="0"/>
              <a:t>PaaS</a:t>
            </a:r>
            <a:r>
              <a:rPr lang="en-US" sz="1800" dirty="0" smtClean="0"/>
              <a:t>.</a:t>
            </a:r>
            <a:endParaRPr lang="en-US" sz="1800" dirty="0"/>
          </a:p>
          <a:p>
            <a:pPr lvl="1"/>
            <a:r>
              <a:rPr lang="en-US" dirty="0"/>
              <a:t>These applications are built using different tools and runtimes than traditional applications. </a:t>
            </a:r>
          </a:p>
          <a:p>
            <a:pPr lvl="1"/>
            <a:r>
              <a:rPr lang="en-US" dirty="0"/>
              <a:t>For example, an application might not use a relational database but instead use a </a:t>
            </a:r>
            <a:r>
              <a:rPr lang="en-US" dirty="0" err="1"/>
              <a:t>NoSQL</a:t>
            </a:r>
            <a:r>
              <a:rPr lang="en-US" dirty="0"/>
              <a:t> database, like </a:t>
            </a:r>
            <a:r>
              <a:rPr lang="en-US" dirty="0" err="1"/>
              <a:t>Cloudant</a:t>
            </a:r>
            <a:r>
              <a:rPr lang="en-US" dirty="0"/>
              <a:t> or </a:t>
            </a:r>
            <a:r>
              <a:rPr lang="en-US" dirty="0" err="1"/>
              <a:t>MongoDB</a:t>
            </a:r>
            <a:r>
              <a:rPr lang="en-US" dirty="0"/>
              <a:t>. </a:t>
            </a:r>
          </a:p>
          <a:p>
            <a:pPr lvl="1"/>
            <a:r>
              <a:rPr lang="en-US" dirty="0"/>
              <a:t>A Cloud-Centric application </a:t>
            </a:r>
            <a:r>
              <a:rPr lang="en-US" dirty="0" smtClean="0"/>
              <a:t>has a </a:t>
            </a:r>
            <a:r>
              <a:rPr lang="en-US" dirty="0"/>
              <a:t>different set of assumptions about what is provided by its infrastructure and </a:t>
            </a:r>
            <a:r>
              <a:rPr lang="en-US" dirty="0" smtClean="0"/>
              <a:t>how.</a:t>
            </a:r>
            <a:endParaRPr lang="en-US" altLang="en-US" dirty="0" smtClean="0">
              <a:latin typeface="Arial" pitchFamily="34" charset="0"/>
            </a:endParaRPr>
          </a:p>
        </p:txBody>
      </p:sp>
      <p:pic>
        <p:nvPicPr>
          <p:cNvPr id="4" name="Picture 2" descr="http://www.byrnesoftware.com/images/iStock_000018660718Medium_crop.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9547" y="5105583"/>
            <a:ext cx="3250020" cy="162421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Rectangle 4"/>
          <p:cNvSpPr/>
          <p:nvPr/>
        </p:nvSpPr>
        <p:spPr>
          <a:xfrm>
            <a:off x="4392295" y="5090282"/>
            <a:ext cx="4425610" cy="1200328"/>
          </a:xfrm>
          <a:prstGeom prst="rect">
            <a:avLst/>
          </a:prstGeom>
          <a:noFill/>
        </p:spPr>
        <p:txBody>
          <a:bodyPr wrap="none" lIns="91440" tIns="45720" rIns="91440" bIns="45720">
            <a:spAutoFit/>
          </a:bodyPr>
          <a:lstStyle/>
          <a:p>
            <a:pPr algn="ctr"/>
            <a:r>
              <a:rPr lang="en-US" sz="24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The decision on whether you</a:t>
            </a:r>
          </a:p>
          <a:p>
            <a:pPr algn="ctr"/>
            <a:r>
              <a:rPr lang="en-US" sz="24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n</a:t>
            </a:r>
            <a:r>
              <a:rPr lang="en-US" sz="2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eed an </a:t>
            </a:r>
            <a:r>
              <a:rPr lang="en-US" sz="2400" b="1" dirty="0" err="1"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IaaS</a:t>
            </a:r>
            <a:r>
              <a:rPr lang="en-US" sz="2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 or </a:t>
            </a:r>
            <a:r>
              <a:rPr lang="en-US" sz="2400" b="1" dirty="0" err="1"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PaaS</a:t>
            </a:r>
            <a:r>
              <a:rPr lang="en-US" sz="2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 is</a:t>
            </a:r>
          </a:p>
          <a:p>
            <a:pPr algn="ctr"/>
            <a:r>
              <a:rPr lang="en-US" sz="2400" b="1" dirty="0">
                <a:ln w="12700">
                  <a:solidFill>
                    <a:schemeClr val="tx2">
                      <a:satMod val="155000"/>
                    </a:schemeClr>
                  </a:solidFill>
                  <a:prstDash val="solid"/>
                </a:ln>
                <a:solidFill>
                  <a:srgbClr val="FF0000"/>
                </a:solidFill>
                <a:effectLst>
                  <a:outerShdw blurRad="41275" dist="20320" dir="1800000" algn="tl" rotWithShape="0">
                    <a:srgbClr val="000000">
                      <a:alpha val="40000"/>
                    </a:srgbClr>
                  </a:outerShdw>
                </a:effectLst>
              </a:rPr>
              <a:t>a</a:t>
            </a:r>
            <a:r>
              <a:rPr lang="en-US" sz="2400" b="1" cap="none" spc="0" dirty="0" smtClean="0">
                <a:ln w="12700">
                  <a:solidFill>
                    <a:schemeClr val="tx2">
                      <a:satMod val="155000"/>
                    </a:schemeClr>
                  </a:solidFill>
                  <a:prstDash val="solid"/>
                </a:ln>
                <a:solidFill>
                  <a:srgbClr val="FF0000"/>
                </a:solidFill>
                <a:effectLst>
                  <a:outerShdw blurRad="41275" dist="20320" dir="1800000" algn="tl" rotWithShape="0">
                    <a:srgbClr val="000000">
                      <a:alpha val="40000"/>
                    </a:srgbClr>
                  </a:outerShdw>
                </a:effectLst>
              </a:rPr>
              <a:t>pplication dependent</a:t>
            </a:r>
            <a:endParaRPr lang="en-US" sz="2400" b="1" cap="none" spc="0" dirty="0">
              <a:ln w="12700">
                <a:solidFill>
                  <a:schemeClr val="tx2">
                    <a:satMod val="155000"/>
                  </a:schemeClr>
                </a:solidFill>
                <a:prstDash val="solid"/>
              </a:ln>
              <a:solidFill>
                <a:srgbClr val="FF0000"/>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9925236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characteristics </a:t>
            </a:r>
            <a:r>
              <a:rPr lang="en-US" smtClean="0"/>
              <a:t>of </a:t>
            </a:r>
            <a:r>
              <a:rPr lang="en-US" smtClean="0"/>
              <a:t>an </a:t>
            </a:r>
            <a:r>
              <a:rPr lang="en-US" dirty="0" smtClean="0"/>
              <a:t>Enterprise Application</a:t>
            </a:r>
            <a:endParaRPr lang="en-US" dirty="0"/>
          </a:p>
        </p:txBody>
      </p:sp>
      <p:sp>
        <p:nvSpPr>
          <p:cNvPr id="3" name="Text Placeholder 2"/>
          <p:cNvSpPr>
            <a:spLocks noGrp="1"/>
          </p:cNvSpPr>
          <p:nvPr>
            <p:ph type="body" sz="quarter" idx="10"/>
          </p:nvPr>
        </p:nvSpPr>
        <p:spPr>
          <a:xfrm>
            <a:off x="266699" y="1593109"/>
            <a:ext cx="8650224" cy="4499572"/>
          </a:xfrm>
        </p:spPr>
        <p:txBody>
          <a:bodyPr/>
          <a:lstStyle/>
          <a:p>
            <a:r>
              <a:rPr lang="en-US" dirty="0" smtClean="0"/>
              <a:t>Enterprise applications were usually not built with Cloud compatibility in mind, but may have been built with future-proofing in mind</a:t>
            </a:r>
          </a:p>
          <a:p>
            <a:pPr lvl="1"/>
            <a:r>
              <a:rPr lang="en-US" dirty="0" smtClean="0"/>
              <a:t>Trying to catch up to the latest versions of libraries, etc.</a:t>
            </a:r>
          </a:p>
          <a:p>
            <a:r>
              <a:rPr lang="en-US" dirty="0" smtClean="0"/>
              <a:t>May be built on </a:t>
            </a:r>
            <a:r>
              <a:rPr lang="en-US" dirty="0" err="1" smtClean="0"/>
              <a:t>WebSphere</a:t>
            </a:r>
            <a:r>
              <a:rPr lang="en-US" dirty="0" smtClean="0"/>
              <a:t> Stack products</a:t>
            </a:r>
          </a:p>
          <a:p>
            <a:pPr lvl="1"/>
            <a:r>
              <a:rPr lang="en-US" dirty="0" smtClean="0"/>
              <a:t>Portals with </a:t>
            </a:r>
            <a:r>
              <a:rPr lang="en-US" dirty="0" err="1" smtClean="0"/>
              <a:t>WebSphere</a:t>
            </a:r>
            <a:r>
              <a:rPr lang="en-US" dirty="0" smtClean="0"/>
              <a:t> Portal Server</a:t>
            </a:r>
          </a:p>
          <a:p>
            <a:pPr lvl="1"/>
            <a:r>
              <a:rPr lang="en-US" dirty="0" smtClean="0"/>
              <a:t>Purpose-built (Departmental) ESB’s built with </a:t>
            </a:r>
            <a:r>
              <a:rPr lang="en-US" dirty="0" err="1" smtClean="0"/>
              <a:t>DataPower</a:t>
            </a:r>
            <a:r>
              <a:rPr lang="en-US" dirty="0" smtClean="0"/>
              <a:t> and IIB</a:t>
            </a:r>
          </a:p>
          <a:p>
            <a:r>
              <a:rPr lang="en-US" dirty="0" smtClean="0"/>
              <a:t>Deep ties into internal IT</a:t>
            </a:r>
          </a:p>
          <a:p>
            <a:pPr lvl="1"/>
            <a:r>
              <a:rPr lang="en-US" dirty="0" smtClean="0"/>
              <a:t>Especially in cases where you not only read from, but update systems of record</a:t>
            </a:r>
          </a:p>
          <a:p>
            <a:pPr lvl="1"/>
            <a:r>
              <a:rPr lang="en-US" dirty="0" smtClean="0"/>
              <a:t>May read from and update multiple systems not specified as API’s</a:t>
            </a:r>
          </a:p>
          <a:p>
            <a:pPr lvl="1"/>
            <a:r>
              <a:rPr lang="en-US" dirty="0" smtClean="0"/>
              <a:t>Deep ties into Corporate security systems (LDAP, ISAM, </a:t>
            </a:r>
            <a:r>
              <a:rPr lang="en-US" dirty="0" err="1" smtClean="0"/>
              <a:t>Siteminder</a:t>
            </a:r>
            <a:r>
              <a:rPr lang="en-US" dirty="0" smtClean="0"/>
              <a:t>) and standards</a:t>
            </a:r>
          </a:p>
          <a:p>
            <a:r>
              <a:rPr lang="en-US" dirty="0" smtClean="0"/>
              <a:t>Often have high, and well-specified </a:t>
            </a:r>
            <a:r>
              <a:rPr lang="en-US" dirty="0" err="1" smtClean="0"/>
              <a:t>QoS</a:t>
            </a:r>
            <a:r>
              <a:rPr lang="en-US" dirty="0" smtClean="0"/>
              <a:t> attributes</a:t>
            </a:r>
          </a:p>
          <a:p>
            <a:pPr lvl="1"/>
            <a:r>
              <a:rPr lang="en-US" dirty="0" smtClean="0"/>
              <a:t>Business customers have expectations on how often they are available and how they perform</a:t>
            </a:r>
          </a:p>
          <a:p>
            <a:endParaRPr lang="en-US" dirty="0"/>
          </a:p>
        </p:txBody>
      </p:sp>
      <p:sp>
        <p:nvSpPr>
          <p:cNvPr id="4" name="TextBox 3"/>
          <p:cNvSpPr txBox="1"/>
          <p:nvPr/>
        </p:nvSpPr>
        <p:spPr>
          <a:xfrm>
            <a:off x="4032711" y="5538776"/>
            <a:ext cx="5001622" cy="923330"/>
          </a:xfrm>
          <a:prstGeom prst="rect">
            <a:avLst/>
          </a:prstGeom>
          <a:noFill/>
        </p:spPr>
        <p:txBody>
          <a:bodyPr wrap="square" rtlCol="0">
            <a:spAutoFit/>
          </a:bodyPr>
          <a:lstStyle/>
          <a:p>
            <a:pPr>
              <a:spcBef>
                <a:spcPts val="1000"/>
              </a:spcBef>
            </a:pPr>
            <a:r>
              <a:rPr lang="en-US" b="1" dirty="0" smtClean="0"/>
              <a:t>You have to consider all of the business, architectural and design decisions of an application when moving to Cloud.</a:t>
            </a:r>
          </a:p>
        </p:txBody>
      </p:sp>
      <p:pic>
        <p:nvPicPr>
          <p:cNvPr id="5" name="Picture 4"/>
          <p:cNvPicPr>
            <a:picLocks noChangeAspect="1"/>
          </p:cNvPicPr>
          <p:nvPr/>
        </p:nvPicPr>
        <p:blipFill>
          <a:blip r:embed="rId2"/>
          <a:stretch>
            <a:fillRect/>
          </a:stretch>
        </p:blipFill>
        <p:spPr>
          <a:xfrm>
            <a:off x="1550025" y="5224519"/>
            <a:ext cx="2111373" cy="1330287"/>
          </a:xfrm>
          <a:prstGeom prst="rect">
            <a:avLst/>
          </a:prstGeom>
        </p:spPr>
      </p:pic>
      <p:sp>
        <p:nvSpPr>
          <p:cNvPr id="6" name="Right Arrow 5"/>
          <p:cNvSpPr/>
          <p:nvPr/>
        </p:nvSpPr>
        <p:spPr>
          <a:xfrm>
            <a:off x="497544" y="5460212"/>
            <a:ext cx="1963987" cy="1060617"/>
          </a:xfrm>
          <a:prstGeom prst="rightArrow">
            <a:avLst/>
          </a:prstGeom>
          <a:solidFill>
            <a:schemeClr val="accent5"/>
          </a:solidFill>
          <a:ln w="6350">
            <a:gradFill flip="none" rotWithShape="1">
              <a:gsLst>
                <a:gs pos="29000">
                  <a:schemeClr val="tx1"/>
                </a:gs>
                <a:gs pos="100000">
                  <a:srgbClr val="FFFFFF"/>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4923413"/>
      </p:ext>
    </p:extLst>
  </p:cSld>
  <p:clrMapOvr>
    <a:masterClrMapping/>
  </p:clrMapOvr>
  <p:timing>
    <p:tnLst>
      <p:par>
        <p:cTn id="1" dur="indefinite" restart="never" nodeType="tmRoot"/>
      </p:par>
    </p:tnLst>
  </p:timing>
</p:sld>
</file>

<file path=ppt/theme/theme1.xml><?xml version="1.0" encoding="utf-8"?>
<a:theme xmlns:a="http://schemas.openxmlformats.org/drawingml/2006/main" name="2_654-02_Smarter_Marketing_PPT_template_white_R1">
  <a:themeElements>
    <a:clrScheme name="Cloud_Academy">
      <a:dk1>
        <a:srgbClr val="000000"/>
      </a:dk1>
      <a:lt1>
        <a:srgbClr val="FFFFFF"/>
      </a:lt1>
      <a:dk2>
        <a:srgbClr val="000000"/>
      </a:dk2>
      <a:lt2>
        <a:srgbClr val="808080"/>
      </a:lt2>
      <a:accent1>
        <a:srgbClr val="83D1F5"/>
      </a:accent1>
      <a:accent2>
        <a:srgbClr val="00B2EF"/>
      </a:accent2>
      <a:accent3>
        <a:srgbClr val="00649D"/>
      </a:accent3>
      <a:accent4>
        <a:srgbClr val="FDB813"/>
      </a:accent4>
      <a:accent5>
        <a:srgbClr val="00649D"/>
      </a:accent5>
      <a:accent6>
        <a:srgbClr val="003F69"/>
      </a:accent6>
      <a:hlink>
        <a:srgbClr val="F04E37"/>
      </a:hlink>
      <a:folHlink>
        <a:srgbClr val="FDB813"/>
      </a:folHlink>
    </a:clrScheme>
    <a:fontScheme name="2_654-02_Smarter_Marketing_PPT_template_white_R1">
      <a:majorFont>
        <a:latin typeface=""/>
        <a:ea typeface=""/>
        <a:cs typeface=""/>
      </a:majorFont>
      <a:minorFont>
        <a:latin typefac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6350">
          <a:solidFill>
            <a:schemeClr val="tx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spcBef>
            <a:spcPts val="1000"/>
          </a:spcBef>
          <a:defRPr sz="1600" dirty="0" smtClean="0"/>
        </a:defPPr>
      </a:lstStyle>
    </a:txDef>
  </a:objectDefaults>
  <a:extraClrSchemeLst>
    <a:extraClrScheme>
      <a:clrScheme name="EIS_PPT_template_white_standard 1">
        <a:dk1>
          <a:srgbClr val="000000"/>
        </a:dk1>
        <a:lt1>
          <a:srgbClr val="FFFFFF"/>
        </a:lt1>
        <a:dk2>
          <a:srgbClr val="000000"/>
        </a:dk2>
        <a:lt2>
          <a:srgbClr val="808080"/>
        </a:lt2>
        <a:accent1>
          <a:srgbClr val="83D1F5"/>
        </a:accent1>
        <a:accent2>
          <a:srgbClr val="8CC63F"/>
        </a:accent2>
        <a:accent3>
          <a:srgbClr val="FFFFFF"/>
        </a:accent3>
        <a:accent4>
          <a:srgbClr val="000000"/>
        </a:accent4>
        <a:accent5>
          <a:srgbClr val="C1E5F9"/>
        </a:accent5>
        <a:accent6>
          <a:srgbClr val="7EB338"/>
        </a:accent6>
        <a:hlink>
          <a:srgbClr val="F04E37"/>
        </a:hlink>
        <a:folHlink>
          <a:srgbClr val="F19027"/>
        </a:folHlink>
      </a:clrScheme>
      <a:clrMap bg1="lt1" tx1="dk1" bg2="lt2" tx2="dk2" accent1="accent1" accent2="accent2" accent3="accent3" accent4="accent4" accent5="accent5" accent6="accent6" hlink="hlink" folHlink="folHlink"/>
    </a:extraClrScheme>
    <a:extraClrScheme>
      <a:clrScheme name="1_654-02_Smarter_Marketing_PPT_template_white_R1 1">
        <a:dk1>
          <a:srgbClr val="000000"/>
        </a:dk1>
        <a:lt1>
          <a:srgbClr val="FFFFFF"/>
        </a:lt1>
        <a:dk2>
          <a:srgbClr val="000000"/>
        </a:dk2>
        <a:lt2>
          <a:srgbClr val="808080"/>
        </a:lt2>
        <a:accent1>
          <a:srgbClr val="83D1F5"/>
        </a:accent1>
        <a:accent2>
          <a:srgbClr val="8CC63F"/>
        </a:accent2>
        <a:accent3>
          <a:srgbClr val="FFFFFF"/>
        </a:accent3>
        <a:accent4>
          <a:srgbClr val="000000"/>
        </a:accent4>
        <a:accent5>
          <a:srgbClr val="C1E5F9"/>
        </a:accent5>
        <a:accent6>
          <a:srgbClr val="7EB338"/>
        </a:accent6>
        <a:hlink>
          <a:srgbClr val="F04E37"/>
        </a:hlink>
        <a:folHlink>
          <a:srgbClr val="F19027"/>
        </a:folHlink>
      </a:clrScheme>
      <a:clrMap bg1="lt1" tx1="dk1" bg2="lt2" tx2="dk2" accent1="accent1" accent2="accent2" accent3="accent3" accent4="accent4" accent5="accent5" accent6="accent6" hlink="hlink" folHlink="folHlink"/>
    </a:extraClrScheme>
    <a:extraClrScheme>
      <a:clrScheme name="1_654-02_Smarter_Marketing_PPT_template_white_R1 2">
        <a:dk1>
          <a:srgbClr val="000000"/>
        </a:dk1>
        <a:lt1>
          <a:srgbClr val="FFFFFF"/>
        </a:lt1>
        <a:dk2>
          <a:srgbClr val="000000"/>
        </a:dk2>
        <a:lt2>
          <a:srgbClr val="808080"/>
        </a:lt2>
        <a:accent1>
          <a:srgbClr val="83D1F5"/>
        </a:accent1>
        <a:accent2>
          <a:srgbClr val="003F69"/>
        </a:accent2>
        <a:accent3>
          <a:srgbClr val="FFFFFF"/>
        </a:accent3>
        <a:accent4>
          <a:srgbClr val="000000"/>
        </a:accent4>
        <a:accent5>
          <a:srgbClr val="C1E5F9"/>
        </a:accent5>
        <a:accent6>
          <a:srgbClr val="00385E"/>
        </a:accent6>
        <a:hlink>
          <a:srgbClr val="F04E37"/>
        </a:hlink>
        <a:folHlink>
          <a:srgbClr val="F19027"/>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12144</TotalTime>
  <Words>3384</Words>
  <Application>Microsoft Office PowerPoint</Application>
  <PresentationFormat>On-screen Show (4:3)</PresentationFormat>
  <Paragraphs>376</Paragraphs>
  <Slides>42</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42</vt:i4>
      </vt:variant>
    </vt:vector>
  </HeadingPairs>
  <TitlesOfParts>
    <vt:vector size="54" baseType="lpstr">
      <vt:lpstr>MS Mincho</vt:lpstr>
      <vt:lpstr>MS PGothic</vt:lpstr>
      <vt:lpstr>MS PGothic</vt:lpstr>
      <vt:lpstr>Arial</vt:lpstr>
      <vt:lpstr>Cambria</vt:lpstr>
      <vt:lpstr>Century Schoolbook</vt:lpstr>
      <vt:lpstr>Helvetica</vt:lpstr>
      <vt:lpstr>Helvetica Light</vt:lpstr>
      <vt:lpstr>Helvetica Neue</vt:lpstr>
      <vt:lpstr>Times New Roman</vt:lpstr>
      <vt:lpstr>Wingdings</vt:lpstr>
      <vt:lpstr>2_654-02_Smarter_Marketing_PPT_template_white_R1</vt:lpstr>
      <vt:lpstr>Moving Applications to the Cloud</vt:lpstr>
      <vt:lpstr>Agenda</vt:lpstr>
      <vt:lpstr>  </vt:lpstr>
      <vt:lpstr>Why renovate or migrate?</vt:lpstr>
      <vt:lpstr>Front-End Renovation options</vt:lpstr>
      <vt:lpstr>Full Renovation Options</vt:lpstr>
      <vt:lpstr>  </vt:lpstr>
      <vt:lpstr>What does moving to Cloud mean for my applications?</vt:lpstr>
      <vt:lpstr>Common characteristics of an Enterprise Application</vt:lpstr>
      <vt:lpstr>Differing Assumptions</vt:lpstr>
      <vt:lpstr>Security NFR’s</vt:lpstr>
      <vt:lpstr>  </vt:lpstr>
      <vt:lpstr>9 criteria for cloud-ready applications</vt:lpstr>
      <vt:lpstr>Other considerations for applications to be ported to Bluemix</vt:lpstr>
      <vt:lpstr>Infrastructure Modernization for Java applications</vt:lpstr>
      <vt:lpstr>Changing your applications</vt:lpstr>
      <vt:lpstr>Paying Down Technical Debt</vt:lpstr>
      <vt:lpstr>  </vt:lpstr>
      <vt:lpstr>Design Principles for Bluemix</vt:lpstr>
      <vt:lpstr>  </vt:lpstr>
      <vt:lpstr>Understand the target user experience</vt:lpstr>
      <vt:lpstr>How do you get started?</vt:lpstr>
      <vt:lpstr>Core Services Categorization</vt:lpstr>
      <vt:lpstr>Layers of a Bluemix Application</vt:lpstr>
      <vt:lpstr>What do the pieces mean?</vt:lpstr>
      <vt:lpstr>Application Architecture (or re-architecture) template</vt:lpstr>
      <vt:lpstr>Key Tenets of a Microservices Architecture</vt:lpstr>
      <vt:lpstr>Microservice Challenges</vt:lpstr>
      <vt:lpstr>Design for Failure</vt:lpstr>
      <vt:lpstr>  </vt:lpstr>
      <vt:lpstr>Simplified Migration Flowchart</vt:lpstr>
      <vt:lpstr>More complete Migration Options</vt:lpstr>
      <vt:lpstr>PowerPoint Presentation</vt:lpstr>
      <vt:lpstr>  </vt:lpstr>
      <vt:lpstr>Polyglot Persistence</vt:lpstr>
      <vt:lpstr>NoSQL Options</vt:lpstr>
      <vt:lpstr>SQL Database Options</vt:lpstr>
      <vt:lpstr>Storing Data Temporarily</vt:lpstr>
      <vt:lpstr>Communicating between services asynchronously</vt:lpstr>
      <vt:lpstr>Communicate with the world outside Bluemix (Gateways)</vt:lpstr>
      <vt:lpstr>Validating, Cleansing and Converting Data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Lorem Ipsum Dolor Sed ut perspiciatis unde omnis iste.</dc:title>
  <dc:creator>lsadler</dc:creator>
  <cp:lastModifiedBy>kapoor</cp:lastModifiedBy>
  <cp:revision>180</cp:revision>
  <dcterms:created xsi:type="dcterms:W3CDTF">2013-10-11T20:15:18Z</dcterms:created>
  <dcterms:modified xsi:type="dcterms:W3CDTF">2015-09-19T11:01:10Z</dcterms:modified>
</cp:coreProperties>
</file>

<file path=docProps/thumbnail.jpeg>
</file>